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84" r:id="rId5"/>
    <p:sldId id="286" r:id="rId6"/>
    <p:sldId id="285" r:id="rId7"/>
    <p:sldId id="287" r:id="rId8"/>
    <p:sldId id="277" r:id="rId9"/>
    <p:sldId id="288" r:id="rId10"/>
    <p:sldId id="276" r:id="rId11"/>
    <p:sldId id="290" r:id="rId12"/>
    <p:sldId id="2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1C90-EBEA-478F-84DC-072D97A5275F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B7EC-9002-438C-B70C-D0C9CB6AD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2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1C90-EBEA-478F-84DC-072D97A5275F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B7EC-9002-438C-B70C-D0C9CB6AD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9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1C90-EBEA-478F-84DC-072D97A5275F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B7EC-9002-438C-B70C-D0C9CB6AD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2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1C90-EBEA-478F-84DC-072D97A5275F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B7EC-9002-438C-B70C-D0C9CB6AD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3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1C90-EBEA-478F-84DC-072D97A5275F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B7EC-9002-438C-B70C-D0C9CB6AD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79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1C90-EBEA-478F-84DC-072D97A5275F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B7EC-9002-438C-B70C-D0C9CB6AD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23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1C90-EBEA-478F-84DC-072D97A5275F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B7EC-9002-438C-B70C-D0C9CB6AD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3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1C90-EBEA-478F-84DC-072D97A5275F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B7EC-9002-438C-B70C-D0C9CB6AD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05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1C90-EBEA-478F-84DC-072D97A5275F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B7EC-9002-438C-B70C-D0C9CB6AD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8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1C90-EBEA-478F-84DC-072D97A5275F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B7EC-9002-438C-B70C-D0C9CB6AD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97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F1C90-EBEA-478F-84DC-072D97A5275F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B7EC-9002-438C-B70C-D0C9CB6AD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0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F1C90-EBEA-478F-84DC-072D97A5275F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3B7EC-9002-438C-B70C-D0C9CB6AD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80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p8KnAHkwd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Transcranial magnetic stimulation (TMS)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Neuromodulation Working Group Meeting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Dec 2017</a:t>
            </a:r>
          </a:p>
          <a:p>
            <a:r>
              <a:rPr lang="en-US" dirty="0"/>
              <a:t>Katherine Naish</a:t>
            </a:r>
          </a:p>
        </p:txBody>
      </p:sp>
    </p:spTree>
    <p:extLst>
      <p:ext uri="{BB962C8B-B14F-4D97-AF65-F5344CB8AC3E}">
        <p14:creationId xmlns:p14="http://schemas.microsoft.com/office/powerpoint/2010/main" val="655419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parameters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325D1-597E-4DEF-BEA2-548A4D381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15575" cy="4351338"/>
          </a:xfrm>
        </p:spPr>
        <p:txBody>
          <a:bodyPr>
            <a:normAutofit/>
          </a:bodyPr>
          <a:lstStyle/>
          <a:p>
            <a:r>
              <a:rPr lang="en-US" dirty="0"/>
              <a:t>Stimulation intensity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Pulse frequency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Inter-pulse intervals (e.g., for </a:t>
            </a:r>
            <a:r>
              <a:rPr lang="en-US" dirty="0" err="1"/>
              <a:t>ppTMS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Duration of stimulation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87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Repetitive TMS (</a:t>
            </a:r>
            <a:r>
              <a:rPr lang="en-US" dirty="0" err="1"/>
              <a:t>rTMS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8F0C1-A396-4BFC-85C4-B932BB80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Therapeutic uses of increasing/decreasing function in certain areas</a:t>
            </a:r>
          </a:p>
          <a:p>
            <a:endParaRPr lang="en-US" dirty="0"/>
          </a:p>
          <a:p>
            <a:r>
              <a:rPr lang="en-US" dirty="0"/>
              <a:t>First therapeutic use for depression, on basis that depression caused by dysfunction in left PFC</a:t>
            </a:r>
          </a:p>
          <a:p>
            <a:endParaRPr lang="en-US" dirty="0"/>
          </a:p>
          <a:p>
            <a:r>
              <a:rPr lang="en-US" dirty="0"/>
              <a:t>More recently, </a:t>
            </a:r>
            <a:r>
              <a:rPr lang="en-US" dirty="0" err="1"/>
              <a:t>rTMS</a:t>
            </a:r>
            <a:r>
              <a:rPr lang="en-US" dirty="0"/>
              <a:t> used to reduce cravings in substance abuse disorders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8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Repetitive TMS (</a:t>
            </a:r>
            <a:r>
              <a:rPr lang="en-US" dirty="0" err="1"/>
              <a:t>rTMS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8F0C1-A396-4BFC-85C4-B932BB80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Considerable within- and between-subject variability</a:t>
            </a:r>
          </a:p>
          <a:p>
            <a:endParaRPr lang="en-US" dirty="0"/>
          </a:p>
          <a:p>
            <a:r>
              <a:rPr lang="en-US" dirty="0"/>
              <a:t>Differences in brain anatomy</a:t>
            </a:r>
          </a:p>
          <a:p>
            <a:endParaRPr lang="en-US" dirty="0"/>
          </a:p>
          <a:p>
            <a:r>
              <a:rPr lang="en-US" dirty="0"/>
              <a:t>Level of attention</a:t>
            </a:r>
          </a:p>
          <a:p>
            <a:endParaRPr lang="en-US" dirty="0"/>
          </a:p>
          <a:p>
            <a:r>
              <a:rPr lang="en-US" dirty="0"/>
              <a:t>Hormonal changes</a:t>
            </a:r>
          </a:p>
          <a:p>
            <a:pPr lvl="2"/>
            <a:r>
              <a:rPr lang="en-US" dirty="0"/>
              <a:t>Different effects at different stages of menstrual cycle in women; differences between morning and evening effects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9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752" y="373006"/>
            <a:ext cx="10515600" cy="1325563"/>
          </a:xfrm>
        </p:spPr>
        <p:txBody>
          <a:bodyPr/>
          <a:lstStyle/>
          <a:p>
            <a:r>
              <a:rPr lang="en-US" dirty="0"/>
              <a:t>History</a:t>
            </a:r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CCA294F1-9EDF-4EE6-93D7-4CD28C70D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510" y="103103"/>
            <a:ext cx="4730254" cy="657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9F5A31BB-6E98-4F2F-B3CC-5DD8D4E1C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31" y="2546580"/>
            <a:ext cx="2933347" cy="413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8E46E41-CF8C-4D31-87FF-5C036712C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752" y="6199663"/>
            <a:ext cx="2461180" cy="31426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Thompson, 1910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3A3B4BB-F649-494D-84B5-DC25FD40D395}"/>
              </a:ext>
            </a:extLst>
          </p:cNvPr>
          <p:cNvSpPr txBox="1">
            <a:spLocks/>
          </p:cNvSpPr>
          <p:nvPr/>
        </p:nvSpPr>
        <p:spPr>
          <a:xfrm>
            <a:off x="2735925" y="6101483"/>
            <a:ext cx="3487130" cy="510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Magnussen &amp; Stevens, 1911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A5936FE-75F0-4DBF-9F2B-EDED579F8EFB}"/>
              </a:ext>
            </a:extLst>
          </p:cNvPr>
          <p:cNvSpPr txBox="1">
            <a:spLocks/>
          </p:cNvSpPr>
          <p:nvPr/>
        </p:nvSpPr>
        <p:spPr>
          <a:xfrm>
            <a:off x="6715126" y="537328"/>
            <a:ext cx="5058952" cy="4357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/>
              <a:t>First use of magnetic fields to produce visual phosphenes in early 1900s</a:t>
            </a:r>
          </a:p>
          <a:p>
            <a:endParaRPr lang="en-US" sz="2600" dirty="0"/>
          </a:p>
          <a:p>
            <a:r>
              <a:rPr lang="en-US" sz="2600" dirty="0"/>
              <a:t>Anthony Barker (1985): first use of modern TMS machine</a:t>
            </a:r>
          </a:p>
          <a:p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23D0FF7-33F4-4B0C-9C14-EC4980FA36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671" y="3207600"/>
            <a:ext cx="3035931" cy="378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35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 of action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ED1BA8C-E74C-49A4-A934-70D56DF171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50" y="365124"/>
            <a:ext cx="4219533" cy="611401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08DE56D-465B-4367-B356-793250290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86427" cy="4351338"/>
          </a:xfrm>
        </p:spPr>
        <p:txBody>
          <a:bodyPr>
            <a:normAutofit/>
          </a:bodyPr>
          <a:lstStyle/>
          <a:p>
            <a:r>
              <a:rPr lang="en-US" dirty="0"/>
              <a:t>Faraday’s principle of electromagnetic induction: rapid variation in an electrical current can induce a magnetic field</a:t>
            </a:r>
          </a:p>
          <a:p>
            <a:endParaRPr lang="en-US" dirty="0"/>
          </a:p>
          <a:p>
            <a:r>
              <a:rPr lang="en-US" dirty="0"/>
              <a:t>Large magnetic field produced for ~1ms</a:t>
            </a:r>
          </a:p>
          <a:p>
            <a:endParaRPr lang="en-US" dirty="0"/>
          </a:p>
          <a:p>
            <a:r>
              <a:rPr lang="en-US" dirty="0"/>
              <a:t>Rapid change induces electrical current in area under coil, activating neurons</a:t>
            </a:r>
          </a:p>
        </p:txBody>
      </p:sp>
    </p:spTree>
    <p:extLst>
      <p:ext uri="{BB962C8B-B14F-4D97-AF65-F5344CB8AC3E}">
        <p14:creationId xmlns:p14="http://schemas.microsoft.com/office/powerpoint/2010/main" val="340338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TMS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325D1-597E-4DEF-BEA2-548A4D381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486427" cy="4351338"/>
          </a:xfrm>
        </p:spPr>
        <p:txBody>
          <a:bodyPr>
            <a:normAutofit/>
          </a:bodyPr>
          <a:lstStyle/>
          <a:p>
            <a:r>
              <a:rPr lang="en-US" dirty="0"/>
              <a:t>Single-pulse TMS (</a:t>
            </a:r>
            <a:r>
              <a:rPr lang="en-US" dirty="0" err="1"/>
              <a:t>spTMS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Paired-pulse TMS (</a:t>
            </a:r>
            <a:r>
              <a:rPr lang="en-US" dirty="0" err="1"/>
              <a:t>ppTMS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Repetitive TMS (</a:t>
            </a:r>
            <a:r>
              <a:rPr lang="en-US" dirty="0" err="1"/>
              <a:t>rTMS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898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TMS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325D1-597E-4DEF-BEA2-548A4D381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53074" cy="4351338"/>
          </a:xfrm>
        </p:spPr>
        <p:txBody>
          <a:bodyPr>
            <a:normAutofit/>
          </a:bodyPr>
          <a:lstStyle/>
          <a:p>
            <a:r>
              <a:rPr lang="en-US" dirty="0"/>
              <a:t>Single-pulse and paired-pulse used primarily to study the motor system (effects also seen for visual cortex)</a:t>
            </a:r>
          </a:p>
          <a:p>
            <a:endParaRPr lang="en-US" dirty="0"/>
          </a:p>
          <a:p>
            <a:r>
              <a:rPr lang="en-US" dirty="0"/>
              <a:t>Repetitive used to induce longer-lasting changes (therapeutic use) or for disruption of function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3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MS-vs-tDCS-simple-graphic1-350x2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9035"/>
          <a:stretch>
            <a:fillRect/>
          </a:stretch>
        </p:blipFill>
        <p:spPr bwMode="auto">
          <a:xfrm>
            <a:off x="731839" y="1992992"/>
            <a:ext cx="2520950" cy="265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5-Point Star 8"/>
          <p:cNvSpPr/>
          <p:nvPr/>
        </p:nvSpPr>
        <p:spPr>
          <a:xfrm>
            <a:off x="1849121" y="2588832"/>
            <a:ext cx="504825" cy="576263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8" name="Picture 7" descr="tm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54" r="35284" b="69949"/>
          <a:stretch>
            <a:fillRect/>
          </a:stretch>
        </p:blipFill>
        <p:spPr bwMode="auto">
          <a:xfrm>
            <a:off x="574358" y="4954359"/>
            <a:ext cx="2549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544888" y="5386389"/>
            <a:ext cx="5102224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>
              <a:spcBef>
                <a:spcPct val="20000"/>
              </a:spcBef>
            </a:pPr>
            <a:r>
              <a:rPr lang="en-GB" altLang="en-US" sz="2800" dirty="0"/>
              <a:t>Size of muscle response indicates level of motor activity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123883" y="2120073"/>
            <a:ext cx="4748213" cy="3384550"/>
            <a:chOff x="3707903" y="1844824"/>
            <a:chExt cx="4748929" cy="3384376"/>
          </a:xfrm>
        </p:grpSpPr>
        <p:pic>
          <p:nvPicPr>
            <p:cNvPr id="8201" name="Picture 11" descr="MEP bw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07903" y="1844824"/>
              <a:ext cx="4748929" cy="3384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2" name="TextBox 12"/>
            <p:cNvSpPr txBox="1">
              <a:spLocks noChangeArrowheads="1"/>
            </p:cNvSpPr>
            <p:nvPr/>
          </p:nvSpPr>
          <p:spPr bwMode="auto">
            <a:xfrm>
              <a:off x="6804248" y="2132856"/>
              <a:ext cx="72008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GB" altLang="en-US" sz="1400" b="1"/>
                <a:t>(MEP)</a:t>
              </a: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l="52847" t="25788" r="5951" b="23130"/>
          <a:stretch/>
        </p:blipFill>
        <p:spPr>
          <a:xfrm>
            <a:off x="7316557" y="2588833"/>
            <a:ext cx="4749758" cy="2894854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838200" y="34656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Measure of corticospinal excitability</a:t>
            </a:r>
          </a:p>
        </p:txBody>
      </p:sp>
    </p:spTree>
    <p:extLst>
      <p:ext uri="{BB962C8B-B14F-4D97-AF65-F5344CB8AC3E}">
        <p14:creationId xmlns:p14="http://schemas.microsoft.com/office/powerpoint/2010/main" val="414120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Disruption of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325D1-597E-4DEF-BEA2-548A4D381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53074" cy="4351338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https://www.youtube.com/watch?v=gp8KnAHkwdo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45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Repetitive TMS (</a:t>
            </a:r>
            <a:r>
              <a:rPr lang="en-US" dirty="0" err="1"/>
              <a:t>rTMS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8F0C1-A396-4BFC-85C4-B932BB80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Repeated pulses over period of seconds or minutes; usually over multiple sessions</a:t>
            </a:r>
          </a:p>
          <a:p>
            <a:endParaRPr lang="en-US" dirty="0"/>
          </a:p>
          <a:p>
            <a:r>
              <a:rPr lang="en-US" dirty="0"/>
              <a:t>Effects last longer than period of stimulation</a:t>
            </a:r>
          </a:p>
          <a:p>
            <a:endParaRPr lang="en-US" dirty="0"/>
          </a:p>
          <a:p>
            <a:r>
              <a:rPr lang="en-US" dirty="0"/>
              <a:t>Frequencies above 1Hz usually increase cortical excitability; 1Hz or lower usually decrease excitability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2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Repetitive TMS (</a:t>
            </a:r>
            <a:r>
              <a:rPr lang="en-US" dirty="0" err="1"/>
              <a:t>rTMS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8F0C1-A396-4BFC-85C4-B932BB80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Potential mechanism: long term potentiation (LTP) or depression (LTD)</a:t>
            </a:r>
          </a:p>
          <a:p>
            <a:endParaRPr lang="en-US" dirty="0"/>
          </a:p>
          <a:p>
            <a:r>
              <a:rPr lang="en-US" dirty="0"/>
              <a:t>Pharmacological evidence that after-effects involve glutamatergic NMDA receptor</a:t>
            </a:r>
          </a:p>
          <a:p>
            <a:endParaRPr lang="en-US" dirty="0"/>
          </a:p>
          <a:p>
            <a:r>
              <a:rPr lang="en-US" dirty="0"/>
              <a:t>Compensatory changes in brain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63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5324</TotalTime>
  <Words>341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Transcranial magnetic stimulation (TMS)</vt:lpstr>
      <vt:lpstr>History</vt:lpstr>
      <vt:lpstr>Mechanism of action</vt:lpstr>
      <vt:lpstr>Types of TMS</vt:lpstr>
      <vt:lpstr>Uses of TMS</vt:lpstr>
      <vt:lpstr>PowerPoint Presentation</vt:lpstr>
      <vt:lpstr>Disruption of function</vt:lpstr>
      <vt:lpstr>Repetitive TMS (rTMS)</vt:lpstr>
      <vt:lpstr>Repetitive TMS (rTMS)</vt:lpstr>
      <vt:lpstr>Important parameters </vt:lpstr>
      <vt:lpstr>Repetitive TMS (rTMS)</vt:lpstr>
      <vt:lpstr>Repetitive TMS (rTMS)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meeting Oct 28th</dc:title>
  <dc:creator>Katherine Naish</dc:creator>
  <cp:lastModifiedBy>Katherine Naish</cp:lastModifiedBy>
  <cp:revision>59</cp:revision>
  <dcterms:created xsi:type="dcterms:W3CDTF">2016-10-26T00:05:21Z</dcterms:created>
  <dcterms:modified xsi:type="dcterms:W3CDTF">2017-12-01T15:57:12Z</dcterms:modified>
</cp:coreProperties>
</file>