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08" r:id="rId3"/>
    <p:sldId id="258" r:id="rId4"/>
    <p:sldId id="261" r:id="rId5"/>
    <p:sldId id="268" r:id="rId6"/>
    <p:sldId id="290" r:id="rId7"/>
    <p:sldId id="276" r:id="rId8"/>
    <p:sldId id="269" r:id="rId9"/>
    <p:sldId id="271" r:id="rId10"/>
    <p:sldId id="263" r:id="rId11"/>
    <p:sldId id="265" r:id="rId12"/>
    <p:sldId id="266" r:id="rId13"/>
    <p:sldId id="267" r:id="rId14"/>
    <p:sldId id="270" r:id="rId15"/>
    <p:sldId id="302" r:id="rId16"/>
    <p:sldId id="275" r:id="rId17"/>
    <p:sldId id="277" r:id="rId18"/>
    <p:sldId id="273" r:id="rId19"/>
    <p:sldId id="285" r:id="rId20"/>
    <p:sldId id="272" r:id="rId21"/>
    <p:sldId id="278" r:id="rId22"/>
    <p:sldId id="279" r:id="rId23"/>
    <p:sldId id="280" r:id="rId24"/>
    <p:sldId id="281" r:id="rId25"/>
    <p:sldId id="288" r:id="rId26"/>
    <p:sldId id="274" r:id="rId27"/>
    <p:sldId id="297" r:id="rId28"/>
    <p:sldId id="298" r:id="rId29"/>
    <p:sldId id="294" r:id="rId30"/>
    <p:sldId id="296" r:id="rId31"/>
    <p:sldId id="295" r:id="rId32"/>
    <p:sldId id="291" r:id="rId33"/>
    <p:sldId id="292" r:id="rId34"/>
    <p:sldId id="283" r:id="rId35"/>
    <p:sldId id="299" r:id="rId36"/>
    <p:sldId id="284" r:id="rId37"/>
    <p:sldId id="300" r:id="rId38"/>
    <p:sldId id="305" r:id="rId39"/>
    <p:sldId id="304" r:id="rId40"/>
    <p:sldId id="303" r:id="rId41"/>
    <p:sldId id="306" r:id="rId42"/>
    <p:sldId id="307" r:id="rId43"/>
    <p:sldId id="30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p:restoredTop sz="93822"/>
  </p:normalViewPr>
  <p:slideViewPr>
    <p:cSldViewPr>
      <p:cViewPr varScale="1">
        <p:scale>
          <a:sx n="64" d="100"/>
          <a:sy n="64" d="100"/>
        </p:scale>
        <p:origin x="1416"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D90B32-2A67-BF44-91F1-3B15AAFB5C9C}" type="datetimeFigureOut">
              <a:rPr lang="en-US" smtClean="0"/>
              <a:t>12/8/17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7DF2E-A305-D044-8942-E12BA36379DA}" type="slidenum">
              <a:rPr lang="en-US" smtClean="0"/>
              <a:t>‹#›</a:t>
            </a:fld>
            <a:endParaRPr lang="en-US"/>
          </a:p>
        </p:txBody>
      </p:sp>
    </p:spTree>
    <p:extLst>
      <p:ext uri="{BB962C8B-B14F-4D97-AF65-F5344CB8AC3E}">
        <p14:creationId xmlns:p14="http://schemas.microsoft.com/office/powerpoint/2010/main" val="132764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6D4D1C-003B-464F-8281-D49F7C281309}"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200AD-729C-4969-86EA-AFE7A1F1C0C3}" type="slidenum">
              <a:rPr lang="en-US" smtClean="0"/>
              <a:t>‹#›</a:t>
            </a:fld>
            <a:endParaRPr lang="en-US"/>
          </a:p>
        </p:txBody>
      </p:sp>
    </p:spTree>
    <p:extLst>
      <p:ext uri="{BB962C8B-B14F-4D97-AF65-F5344CB8AC3E}">
        <p14:creationId xmlns:p14="http://schemas.microsoft.com/office/powerpoint/2010/main" val="3199928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D4D1C-003B-464F-8281-D49F7C281309}"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200AD-729C-4969-86EA-AFE7A1F1C0C3}" type="slidenum">
              <a:rPr lang="en-US" smtClean="0"/>
              <a:t>‹#›</a:t>
            </a:fld>
            <a:endParaRPr lang="en-US"/>
          </a:p>
        </p:txBody>
      </p:sp>
    </p:spTree>
    <p:extLst>
      <p:ext uri="{BB962C8B-B14F-4D97-AF65-F5344CB8AC3E}">
        <p14:creationId xmlns:p14="http://schemas.microsoft.com/office/powerpoint/2010/main" val="383323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D4D1C-003B-464F-8281-D49F7C281309}"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200AD-729C-4969-86EA-AFE7A1F1C0C3}" type="slidenum">
              <a:rPr lang="en-US" smtClean="0"/>
              <a:t>‹#›</a:t>
            </a:fld>
            <a:endParaRPr lang="en-US"/>
          </a:p>
        </p:txBody>
      </p:sp>
    </p:spTree>
    <p:extLst>
      <p:ext uri="{BB962C8B-B14F-4D97-AF65-F5344CB8AC3E}">
        <p14:creationId xmlns:p14="http://schemas.microsoft.com/office/powerpoint/2010/main" val="374716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D4D1C-003B-464F-8281-D49F7C281309}"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200AD-729C-4969-86EA-AFE7A1F1C0C3}" type="slidenum">
              <a:rPr lang="en-US" smtClean="0"/>
              <a:t>‹#›</a:t>
            </a:fld>
            <a:endParaRPr lang="en-US"/>
          </a:p>
        </p:txBody>
      </p:sp>
    </p:spTree>
    <p:extLst>
      <p:ext uri="{BB962C8B-B14F-4D97-AF65-F5344CB8AC3E}">
        <p14:creationId xmlns:p14="http://schemas.microsoft.com/office/powerpoint/2010/main" val="82420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D4D1C-003B-464F-8281-D49F7C281309}"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200AD-729C-4969-86EA-AFE7A1F1C0C3}" type="slidenum">
              <a:rPr lang="en-US" smtClean="0"/>
              <a:t>‹#›</a:t>
            </a:fld>
            <a:endParaRPr lang="en-US"/>
          </a:p>
        </p:txBody>
      </p:sp>
    </p:spTree>
    <p:extLst>
      <p:ext uri="{BB962C8B-B14F-4D97-AF65-F5344CB8AC3E}">
        <p14:creationId xmlns:p14="http://schemas.microsoft.com/office/powerpoint/2010/main" val="2147442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6D4D1C-003B-464F-8281-D49F7C281309}" type="datetimeFigureOut">
              <a:rPr lang="en-US" smtClean="0"/>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200AD-729C-4969-86EA-AFE7A1F1C0C3}" type="slidenum">
              <a:rPr lang="en-US" smtClean="0"/>
              <a:t>‹#›</a:t>
            </a:fld>
            <a:endParaRPr lang="en-US"/>
          </a:p>
        </p:txBody>
      </p:sp>
    </p:spTree>
    <p:extLst>
      <p:ext uri="{BB962C8B-B14F-4D97-AF65-F5344CB8AC3E}">
        <p14:creationId xmlns:p14="http://schemas.microsoft.com/office/powerpoint/2010/main" val="84689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6D4D1C-003B-464F-8281-D49F7C281309}" type="datetimeFigureOut">
              <a:rPr lang="en-US" smtClean="0"/>
              <a:t>12/8/17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C200AD-729C-4969-86EA-AFE7A1F1C0C3}" type="slidenum">
              <a:rPr lang="en-US" smtClean="0"/>
              <a:t>‹#›</a:t>
            </a:fld>
            <a:endParaRPr lang="en-US"/>
          </a:p>
        </p:txBody>
      </p:sp>
    </p:spTree>
    <p:extLst>
      <p:ext uri="{BB962C8B-B14F-4D97-AF65-F5344CB8AC3E}">
        <p14:creationId xmlns:p14="http://schemas.microsoft.com/office/powerpoint/2010/main" val="348999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6D4D1C-003B-464F-8281-D49F7C281309}" type="datetimeFigureOut">
              <a:rPr lang="en-US" smtClean="0"/>
              <a:t>12/8/17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C200AD-729C-4969-86EA-AFE7A1F1C0C3}" type="slidenum">
              <a:rPr lang="en-US" smtClean="0"/>
              <a:t>‹#›</a:t>
            </a:fld>
            <a:endParaRPr lang="en-US"/>
          </a:p>
        </p:txBody>
      </p:sp>
    </p:spTree>
    <p:extLst>
      <p:ext uri="{BB962C8B-B14F-4D97-AF65-F5344CB8AC3E}">
        <p14:creationId xmlns:p14="http://schemas.microsoft.com/office/powerpoint/2010/main" val="3193549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D4D1C-003B-464F-8281-D49F7C281309}" type="datetimeFigureOut">
              <a:rPr lang="en-US" smtClean="0"/>
              <a:t>12/8/17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C200AD-729C-4969-86EA-AFE7A1F1C0C3}" type="slidenum">
              <a:rPr lang="en-US" smtClean="0"/>
              <a:t>‹#›</a:t>
            </a:fld>
            <a:endParaRPr lang="en-US"/>
          </a:p>
        </p:txBody>
      </p:sp>
    </p:spTree>
    <p:extLst>
      <p:ext uri="{BB962C8B-B14F-4D97-AF65-F5344CB8AC3E}">
        <p14:creationId xmlns:p14="http://schemas.microsoft.com/office/powerpoint/2010/main" val="315416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D4D1C-003B-464F-8281-D49F7C281309}" type="datetimeFigureOut">
              <a:rPr lang="en-US" smtClean="0"/>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200AD-729C-4969-86EA-AFE7A1F1C0C3}" type="slidenum">
              <a:rPr lang="en-US" smtClean="0"/>
              <a:t>‹#›</a:t>
            </a:fld>
            <a:endParaRPr lang="en-US"/>
          </a:p>
        </p:txBody>
      </p:sp>
    </p:spTree>
    <p:extLst>
      <p:ext uri="{BB962C8B-B14F-4D97-AF65-F5344CB8AC3E}">
        <p14:creationId xmlns:p14="http://schemas.microsoft.com/office/powerpoint/2010/main" val="416768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D4D1C-003B-464F-8281-D49F7C281309}" type="datetimeFigureOut">
              <a:rPr lang="en-US" smtClean="0"/>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200AD-729C-4969-86EA-AFE7A1F1C0C3}" type="slidenum">
              <a:rPr lang="en-US" smtClean="0"/>
              <a:t>‹#›</a:t>
            </a:fld>
            <a:endParaRPr lang="en-US"/>
          </a:p>
        </p:txBody>
      </p:sp>
    </p:spTree>
    <p:extLst>
      <p:ext uri="{BB962C8B-B14F-4D97-AF65-F5344CB8AC3E}">
        <p14:creationId xmlns:p14="http://schemas.microsoft.com/office/powerpoint/2010/main" val="40130165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D4D1C-003B-464F-8281-D49F7C281309}" type="datetimeFigureOut">
              <a:rPr lang="en-US" smtClean="0"/>
              <a:t>12/8/17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200AD-729C-4969-86EA-AFE7A1F1C0C3}" type="slidenum">
              <a:rPr lang="en-US" smtClean="0"/>
              <a:t>‹#›</a:t>
            </a:fld>
            <a:endParaRPr lang="en-US"/>
          </a:p>
        </p:txBody>
      </p:sp>
    </p:spTree>
    <p:extLst>
      <p:ext uri="{BB962C8B-B14F-4D97-AF65-F5344CB8AC3E}">
        <p14:creationId xmlns:p14="http://schemas.microsoft.com/office/powerpoint/2010/main" val="3103271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0"/>
            <a:ext cx="7772400" cy="1470025"/>
          </a:xfrm>
        </p:spPr>
        <p:txBody>
          <a:bodyPr/>
          <a:lstStyle/>
          <a:p>
            <a:r>
              <a:rPr lang="en-US" dirty="0" smtClean="0">
                <a:latin typeface="Gill Sans MT" panose="020B0502020104020203" pitchFamily="34" charset="0"/>
              </a:rPr>
              <a:t>TES Safety and Tolerability</a:t>
            </a:r>
            <a:endParaRPr lang="en-US" dirty="0">
              <a:latin typeface="Gill Sans MT" panose="020B0502020104020203" pitchFamily="34" charset="0"/>
            </a:endParaRPr>
          </a:p>
        </p:txBody>
      </p:sp>
      <p:sp>
        <p:nvSpPr>
          <p:cNvPr id="3" name="Subtitle 2"/>
          <p:cNvSpPr>
            <a:spLocks noGrp="1"/>
          </p:cNvSpPr>
          <p:nvPr>
            <p:ph type="subTitle" idx="1"/>
          </p:nvPr>
        </p:nvSpPr>
        <p:spPr>
          <a:xfrm>
            <a:off x="1371600" y="4803775"/>
            <a:ext cx="6400800" cy="1752600"/>
          </a:xfrm>
        </p:spPr>
        <p:txBody>
          <a:bodyPr/>
          <a:lstStyle/>
          <a:p>
            <a:r>
              <a:rPr lang="en-US" dirty="0" smtClean="0">
                <a:latin typeface="Gill Sans MT" panose="020B0502020104020203" pitchFamily="34" charset="0"/>
              </a:rPr>
              <a:t>Dr. Michael Amlung</a:t>
            </a:r>
          </a:p>
          <a:p>
            <a:r>
              <a:rPr lang="en-US" dirty="0" smtClean="0">
                <a:latin typeface="Gill Sans MT" panose="020B0502020104020203" pitchFamily="34" charset="0"/>
              </a:rPr>
              <a:t>12/8/2017</a:t>
            </a:r>
            <a:endParaRPr lang="en-US" dirty="0">
              <a:latin typeface="Gill Sans MT" panose="020B05020201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294188"/>
            <a:ext cx="3810000" cy="2449012"/>
          </a:xfrm>
          <a:prstGeom prst="rect">
            <a:avLst/>
          </a:prstGeom>
        </p:spPr>
      </p:pic>
    </p:spTree>
    <p:extLst>
      <p:ext uri="{BB962C8B-B14F-4D97-AF65-F5344CB8AC3E}">
        <p14:creationId xmlns:p14="http://schemas.microsoft.com/office/powerpoint/2010/main" val="1699068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Key Terminology &amp; Definitions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fontScale="92500" lnSpcReduction="20000"/>
          </a:bodyPr>
          <a:lstStyle/>
          <a:p>
            <a:r>
              <a:rPr lang="en-US" sz="2800" dirty="0" smtClean="0">
                <a:latin typeface="Gill Sans MT" panose="020B0502020104020203" pitchFamily="34" charset="0"/>
              </a:rPr>
              <a:t>Adverse Effects</a:t>
            </a:r>
          </a:p>
          <a:p>
            <a:pPr lvl="1"/>
            <a:r>
              <a:rPr lang="en-US" sz="2400" dirty="0" smtClean="0">
                <a:latin typeface="Gill Sans MT" panose="020B0502020104020203" pitchFamily="34" charset="0"/>
              </a:rPr>
              <a:t>Food and Drug Administration (FDA): Any undesirable experience associated with the use of a medical product (or intervention) in a patient or participant</a:t>
            </a:r>
          </a:p>
          <a:p>
            <a:pPr lvl="1"/>
            <a:r>
              <a:rPr lang="en-US" sz="2400" dirty="0" smtClean="0">
                <a:latin typeface="Gill Sans MT" panose="020B0502020104020203" pitchFamily="34" charset="0"/>
              </a:rPr>
              <a:t>May or may not be causally related to the intervention</a:t>
            </a:r>
          </a:p>
          <a:p>
            <a:pPr lvl="1"/>
            <a:endParaRPr lang="en-US" sz="2400" dirty="0" smtClean="0">
              <a:latin typeface="Gill Sans MT" panose="020B0502020104020203" pitchFamily="34" charset="0"/>
            </a:endParaRPr>
          </a:p>
          <a:p>
            <a:pPr lvl="1"/>
            <a:r>
              <a:rPr lang="en-US" sz="2400" b="1" dirty="0" smtClean="0">
                <a:latin typeface="Gill Sans MT" panose="020B0502020104020203" pitchFamily="34" charset="0"/>
              </a:rPr>
              <a:t>Mild AE: </a:t>
            </a:r>
            <a:r>
              <a:rPr lang="en-US" sz="2400" dirty="0" smtClean="0">
                <a:latin typeface="Gill Sans MT" panose="020B0502020104020203" pitchFamily="34" charset="0"/>
              </a:rPr>
              <a:t>Mild symptoms for which no medical treatment is necessary (skin redness, tingling)</a:t>
            </a:r>
          </a:p>
          <a:p>
            <a:pPr lvl="1"/>
            <a:r>
              <a:rPr lang="en-US" sz="2400" b="1" dirty="0" smtClean="0">
                <a:latin typeface="Gill Sans MT" panose="020B0502020104020203" pitchFamily="34" charset="0"/>
              </a:rPr>
              <a:t>Moderate AE: </a:t>
            </a:r>
            <a:r>
              <a:rPr lang="en-US" sz="2400" dirty="0" smtClean="0">
                <a:latin typeface="Gill Sans MT" panose="020B0502020104020203" pitchFamily="34" charset="0"/>
              </a:rPr>
              <a:t>Need of local or noninvasive treatment (application of cream after a skin burn)</a:t>
            </a:r>
          </a:p>
          <a:p>
            <a:pPr lvl="1"/>
            <a:r>
              <a:rPr lang="en-US" sz="2400" b="1" dirty="0" smtClean="0">
                <a:latin typeface="Gill Sans MT" panose="020B0502020104020203" pitchFamily="34" charset="0"/>
              </a:rPr>
              <a:t>Serious AE: </a:t>
            </a:r>
            <a:r>
              <a:rPr lang="en-US" sz="2400" dirty="0" smtClean="0">
                <a:latin typeface="Gill Sans MT" panose="020B0502020104020203" pitchFamily="34" charset="0"/>
              </a:rPr>
              <a:t>Severe or medically significant but not immediately life-threatening events, include the inpatient hospitalization</a:t>
            </a:r>
          </a:p>
          <a:p>
            <a:pPr lvl="1"/>
            <a:r>
              <a:rPr lang="en-US" sz="2400" b="1" dirty="0" smtClean="0">
                <a:latin typeface="Gill Sans MT" panose="020B0502020104020203" pitchFamily="34" charset="0"/>
              </a:rPr>
              <a:t>Life-threatening SAEs: </a:t>
            </a:r>
            <a:r>
              <a:rPr lang="en-US" sz="2400" dirty="0" smtClean="0">
                <a:latin typeface="Gill Sans MT" panose="020B0502020104020203" pitchFamily="34" charset="0"/>
              </a:rPr>
              <a:t>Any event that is life threatening or resulting in death.</a:t>
            </a:r>
            <a:endParaRPr lang="en-US" sz="2800" dirty="0">
              <a:latin typeface="Gill Sans MT" panose="020B0502020104020203" pitchFamily="34" charset="0"/>
            </a:endParaRPr>
          </a:p>
        </p:txBody>
      </p:sp>
    </p:spTree>
    <p:extLst>
      <p:ext uri="{BB962C8B-B14F-4D97-AF65-F5344CB8AC3E}">
        <p14:creationId xmlns:p14="http://schemas.microsoft.com/office/powerpoint/2010/main" val="290504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Key Terminology &amp; Definitions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US" sz="2800" dirty="0" smtClean="0">
                <a:latin typeface="Gill Sans MT" panose="020B0502020104020203" pitchFamily="34" charset="0"/>
              </a:rPr>
              <a:t>Adverse Reaction (Health Canada)</a:t>
            </a:r>
          </a:p>
          <a:p>
            <a:pPr lvl="1"/>
            <a:r>
              <a:rPr lang="en-US" sz="2400" dirty="0" smtClean="0">
                <a:latin typeface="Gill Sans MT" panose="020B0502020104020203" pitchFamily="34" charset="0"/>
              </a:rPr>
              <a:t>Undesirable effects to health products, including drugs, medical devices, and natural health products.  Reactions may occur under normal use conditions of the product. </a:t>
            </a:r>
          </a:p>
          <a:p>
            <a:pPr lvl="1"/>
            <a:r>
              <a:rPr lang="en-US" sz="2400" dirty="0" smtClean="0">
                <a:latin typeface="Gill Sans MT" panose="020B0502020104020203" pitchFamily="34" charset="0"/>
              </a:rPr>
              <a:t>Reactions may be evident within minutes or years after exposure to the product and may range from minor reactions like a skin rash to serious and life-threatening events such as a heart attack or liver damage.</a:t>
            </a:r>
          </a:p>
          <a:p>
            <a:pPr lvl="1"/>
            <a:r>
              <a:rPr lang="en-US" sz="2400" dirty="0" smtClean="0">
                <a:latin typeface="Gill Sans MT" panose="020B0502020104020203" pitchFamily="34" charset="0"/>
              </a:rPr>
              <a:t>Governed by the </a:t>
            </a:r>
            <a:r>
              <a:rPr lang="en-US" sz="2400" b="1" u="sng" dirty="0" smtClean="0">
                <a:latin typeface="Gill Sans MT" panose="020B0502020104020203" pitchFamily="34" charset="0"/>
              </a:rPr>
              <a:t>Food and Drug Act and Regulations</a:t>
            </a:r>
          </a:p>
          <a:p>
            <a:pPr marL="0" indent="0">
              <a:buNone/>
            </a:pPr>
            <a:endParaRPr lang="en-US" sz="2800" dirty="0">
              <a:latin typeface="Gill Sans MT" panose="020B0502020104020203" pitchFamily="34" charset="0"/>
            </a:endParaRPr>
          </a:p>
        </p:txBody>
      </p:sp>
    </p:spTree>
    <p:extLst>
      <p:ext uri="{BB962C8B-B14F-4D97-AF65-F5344CB8AC3E}">
        <p14:creationId xmlns:p14="http://schemas.microsoft.com/office/powerpoint/2010/main" val="955247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Key Terminology &amp; Definitions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Gill Sans MT" panose="020B0502020104020203" pitchFamily="34" charset="0"/>
              </a:rPr>
              <a:t>Good Clinical Practice (GCP)</a:t>
            </a:r>
          </a:p>
          <a:p>
            <a:pPr marL="457200" lvl="1" indent="0">
              <a:buNone/>
            </a:pPr>
            <a:r>
              <a:rPr lang="en-US" b="1" dirty="0" smtClean="0">
                <a:latin typeface="Gill Sans MT" panose="020B0502020104020203" pitchFamily="34" charset="0"/>
              </a:rPr>
              <a:t>Adverse </a:t>
            </a:r>
            <a:r>
              <a:rPr lang="en-US" b="1" dirty="0">
                <a:latin typeface="Gill Sans MT" panose="020B0502020104020203" pitchFamily="34" charset="0"/>
              </a:rPr>
              <a:t>Event (AE)</a:t>
            </a:r>
          </a:p>
          <a:p>
            <a:pPr marL="457200" lvl="1" indent="0">
              <a:buNone/>
            </a:pPr>
            <a:r>
              <a:rPr lang="en-US" dirty="0">
                <a:latin typeface="Gill Sans MT" panose="020B0502020104020203" pitchFamily="34" charset="0"/>
              </a:rPr>
              <a:t>Any untoward medical occurrence in a patient or clinical investigation subject administered a pharmaceutical product and which does not necessarily have a causal relationship with this treatment. An adverse event (AE) can therefore be any </a:t>
            </a:r>
            <a:r>
              <a:rPr lang="en-US" dirty="0" err="1">
                <a:latin typeface="Gill Sans MT" panose="020B0502020104020203" pitchFamily="34" charset="0"/>
              </a:rPr>
              <a:t>unfavourable</a:t>
            </a:r>
            <a:r>
              <a:rPr lang="en-US" dirty="0">
                <a:latin typeface="Gill Sans MT" panose="020B0502020104020203" pitchFamily="34" charset="0"/>
              </a:rPr>
              <a:t> and unintended sign (including an abnormal laboratory finding), symptom, or disease temporally associated with the use of a medicinal (investigational) product, whether or not related to the medicinal (investigational) </a:t>
            </a:r>
            <a:r>
              <a:rPr lang="en-US" dirty="0" smtClean="0">
                <a:latin typeface="Gill Sans MT" panose="020B0502020104020203" pitchFamily="34" charset="0"/>
              </a:rPr>
              <a:t>product.</a:t>
            </a:r>
            <a:endParaRPr lang="en-US" dirty="0">
              <a:latin typeface="Gill Sans MT" panose="020B0502020104020203" pitchFamily="34" charset="0"/>
            </a:endParaRPr>
          </a:p>
          <a:p>
            <a:pPr marL="0" indent="0">
              <a:buNone/>
            </a:pPr>
            <a:endParaRPr lang="en-US" sz="2800" dirty="0">
              <a:latin typeface="Gill Sans MT" panose="020B0502020104020203" pitchFamily="34" charset="0"/>
            </a:endParaRPr>
          </a:p>
        </p:txBody>
      </p:sp>
    </p:spTree>
    <p:extLst>
      <p:ext uri="{BB962C8B-B14F-4D97-AF65-F5344CB8AC3E}">
        <p14:creationId xmlns:p14="http://schemas.microsoft.com/office/powerpoint/2010/main" val="2669551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Key Terminology &amp; Definitions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US" dirty="0" smtClean="0">
                <a:latin typeface="Gill Sans MT" panose="020B0502020104020203" pitchFamily="34" charset="0"/>
              </a:rPr>
              <a:t>Good Clinical Practice (GCP)</a:t>
            </a:r>
          </a:p>
          <a:p>
            <a:pPr marL="457200" lvl="1" indent="0">
              <a:buNone/>
            </a:pPr>
            <a:r>
              <a:rPr lang="en-US" sz="2600" b="1" dirty="0" smtClean="0">
                <a:latin typeface="Gill Sans MT" panose="020B0502020104020203" pitchFamily="34" charset="0"/>
              </a:rPr>
              <a:t>Serious Adverse Event (SAE)</a:t>
            </a:r>
          </a:p>
          <a:p>
            <a:pPr marL="457200" indent="0">
              <a:buNone/>
            </a:pPr>
            <a:r>
              <a:rPr lang="en-US" sz="2600" dirty="0">
                <a:latin typeface="Gill Sans MT" panose="020B0502020104020203" pitchFamily="34" charset="0"/>
              </a:rPr>
              <a:t>Any untoward medical occurrence that at any </a:t>
            </a:r>
            <a:r>
              <a:rPr lang="en-US" sz="2600" dirty="0" smtClean="0">
                <a:latin typeface="Gill Sans MT" panose="020B0502020104020203" pitchFamily="34" charset="0"/>
              </a:rPr>
              <a:t>dose: results </a:t>
            </a:r>
            <a:r>
              <a:rPr lang="en-US" sz="2600" dirty="0">
                <a:latin typeface="Gill Sans MT" panose="020B0502020104020203" pitchFamily="34" charset="0"/>
              </a:rPr>
              <a:t>in </a:t>
            </a:r>
            <a:r>
              <a:rPr lang="en-US" sz="2600" dirty="0" smtClean="0">
                <a:latin typeface="Gill Sans MT" panose="020B0502020104020203" pitchFamily="34" charset="0"/>
              </a:rPr>
              <a:t>death, is life-threatening, requires </a:t>
            </a:r>
            <a:r>
              <a:rPr lang="en-US" sz="2600" dirty="0">
                <a:latin typeface="Gill Sans MT" panose="020B0502020104020203" pitchFamily="34" charset="0"/>
              </a:rPr>
              <a:t>inpatient hospitalization or prolongation of existing </a:t>
            </a:r>
            <a:r>
              <a:rPr lang="en-US" sz="2600" dirty="0" smtClean="0">
                <a:latin typeface="Gill Sans MT" panose="020B0502020104020203" pitchFamily="34" charset="0"/>
              </a:rPr>
              <a:t> hospitalization, results </a:t>
            </a:r>
            <a:r>
              <a:rPr lang="en-US" sz="2600" dirty="0">
                <a:latin typeface="Gill Sans MT" panose="020B0502020104020203" pitchFamily="34" charset="0"/>
              </a:rPr>
              <a:t>in persistent or significant disability/incapacity, </a:t>
            </a:r>
            <a:r>
              <a:rPr lang="en-US" sz="2600" dirty="0" smtClean="0">
                <a:latin typeface="Gill Sans MT" panose="020B0502020104020203" pitchFamily="34" charset="0"/>
              </a:rPr>
              <a:t>or is </a:t>
            </a:r>
            <a:r>
              <a:rPr lang="en-US" sz="2600" dirty="0">
                <a:latin typeface="Gill Sans MT" panose="020B0502020104020203" pitchFamily="34" charset="0"/>
              </a:rPr>
              <a:t>a congenital anomaly/birth </a:t>
            </a:r>
            <a:r>
              <a:rPr lang="en-US" sz="2600" dirty="0" smtClean="0">
                <a:latin typeface="Gill Sans MT" panose="020B0502020104020203" pitchFamily="34" charset="0"/>
              </a:rPr>
              <a:t>defect</a:t>
            </a:r>
            <a:endParaRPr lang="en-US" sz="2600" dirty="0">
              <a:latin typeface="Gill Sans MT" panose="020B0502020104020203" pitchFamily="34" charset="0"/>
            </a:endParaRPr>
          </a:p>
        </p:txBody>
      </p:sp>
    </p:spTree>
    <p:extLst>
      <p:ext uri="{BB962C8B-B14F-4D97-AF65-F5344CB8AC3E}">
        <p14:creationId xmlns:p14="http://schemas.microsoft.com/office/powerpoint/2010/main" val="20849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Key Terminology &amp; Definitions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lnSpcReduction="10000"/>
          </a:bodyPr>
          <a:lstStyle/>
          <a:p>
            <a:r>
              <a:rPr lang="en-US" sz="2400" dirty="0" smtClean="0">
                <a:latin typeface="Gill Sans MT" panose="020B0502020104020203" pitchFamily="34" charset="0"/>
              </a:rPr>
              <a:t>According to European Medical Device Directive</a:t>
            </a:r>
          </a:p>
          <a:p>
            <a:pPr lvl="1"/>
            <a:r>
              <a:rPr lang="en-US" sz="2000" dirty="0" smtClean="0">
                <a:latin typeface="Gill Sans MT" panose="020B0502020104020203" pitchFamily="34" charset="0"/>
              </a:rPr>
              <a:t>“Safe” is a condition where all risks are accepted risks</a:t>
            </a:r>
          </a:p>
          <a:p>
            <a:pPr lvl="1"/>
            <a:r>
              <a:rPr lang="en-US" sz="2000" dirty="0" smtClean="0">
                <a:latin typeface="Gill Sans MT" panose="020B0502020104020203" pitchFamily="34" charset="0"/>
              </a:rPr>
              <a:t>However, all stimulation protocols carry a certain degree of risk and could cause problems in specific circumstances</a:t>
            </a:r>
          </a:p>
          <a:p>
            <a:pPr lvl="1"/>
            <a:endParaRPr lang="en-US" sz="2000" dirty="0">
              <a:latin typeface="Gill Sans MT" panose="020B0502020104020203" pitchFamily="34" charset="0"/>
            </a:endParaRPr>
          </a:p>
          <a:p>
            <a:pPr lvl="1"/>
            <a:r>
              <a:rPr lang="en-US" sz="2000" dirty="0" smtClean="0">
                <a:latin typeface="Gill Sans MT" panose="020B0502020104020203" pitchFamily="34" charset="0"/>
              </a:rPr>
              <a:t>Current approach is to estimate potential of a protocol becoming a </a:t>
            </a:r>
            <a:r>
              <a:rPr lang="en-US" sz="2000" b="1" u="sng" dirty="0" smtClean="0">
                <a:latin typeface="Gill Sans MT" panose="020B0502020104020203" pitchFamily="34" charset="0"/>
              </a:rPr>
              <a:t>hazard</a:t>
            </a:r>
            <a:r>
              <a:rPr lang="en-US" sz="2000" dirty="0" smtClean="0">
                <a:latin typeface="Gill Sans MT" panose="020B0502020104020203" pitchFamily="34" charset="0"/>
              </a:rPr>
              <a:t>, or a potential for an adverse event</a:t>
            </a:r>
          </a:p>
          <a:p>
            <a:pPr lvl="1"/>
            <a:endParaRPr lang="en-US" sz="1600" dirty="0" smtClean="0">
              <a:latin typeface="Gill Sans MT" panose="020B0502020104020203" pitchFamily="34" charset="0"/>
            </a:endParaRPr>
          </a:p>
          <a:p>
            <a:r>
              <a:rPr lang="en-US" sz="2400" dirty="0" smtClean="0">
                <a:latin typeface="Gill Sans MT" panose="020B0502020104020203" pitchFamily="34" charset="0"/>
              </a:rPr>
              <a:t>Risk is a measure of the combination of the hazard, the likelihood of occurrence of the AE and the severity. </a:t>
            </a:r>
          </a:p>
          <a:p>
            <a:endParaRPr lang="en-US" sz="2400" dirty="0" smtClean="0">
              <a:latin typeface="Gill Sans MT" panose="020B0502020104020203" pitchFamily="34" charset="0"/>
            </a:endParaRPr>
          </a:p>
          <a:p>
            <a:r>
              <a:rPr lang="en-US" sz="2400" b="1" dirty="0" smtClean="0">
                <a:latin typeface="Gill Sans MT" panose="020B0502020104020203" pitchFamily="34" charset="0"/>
              </a:rPr>
              <a:t>Risk Benefit Ratio: </a:t>
            </a:r>
            <a:r>
              <a:rPr lang="en-US" sz="2400" dirty="0" smtClean="0">
                <a:latin typeface="Gill Sans MT" panose="020B0502020104020203" pitchFamily="34" charset="0"/>
              </a:rPr>
              <a:t>Overall ratio of all potential benefits of a procedure divided by all the adverse reactions. </a:t>
            </a:r>
            <a:endParaRPr lang="en-US" sz="2400" b="1" dirty="0">
              <a:latin typeface="Gill Sans MT" panose="020B0502020104020203" pitchFamily="34" charset="0"/>
            </a:endParaRPr>
          </a:p>
        </p:txBody>
      </p:sp>
      <p:sp>
        <p:nvSpPr>
          <p:cNvPr id="4" name="TextBox 3"/>
          <p:cNvSpPr txBox="1"/>
          <p:nvPr/>
        </p:nvSpPr>
        <p:spPr>
          <a:xfrm>
            <a:off x="5638800" y="6400800"/>
            <a:ext cx="4114800" cy="369332"/>
          </a:xfrm>
          <a:prstGeom prst="rect">
            <a:avLst/>
          </a:prstGeom>
          <a:noFill/>
        </p:spPr>
        <p:txBody>
          <a:bodyPr wrap="square" rtlCol="0">
            <a:spAutoFit/>
          </a:bodyPr>
          <a:lstStyle/>
          <a:p>
            <a:r>
              <a:rPr lang="en-US" dirty="0" err="1" smtClean="0"/>
              <a:t>Antal</a:t>
            </a:r>
            <a:r>
              <a:rPr lang="en-US" dirty="0" smtClean="0"/>
              <a:t> et al 2017</a:t>
            </a:r>
            <a:endParaRPr lang="en-US" dirty="0"/>
          </a:p>
        </p:txBody>
      </p:sp>
    </p:spTree>
    <p:extLst>
      <p:ext uri="{BB962C8B-B14F-4D97-AF65-F5344CB8AC3E}">
        <p14:creationId xmlns:p14="http://schemas.microsoft.com/office/powerpoint/2010/main" val="1963346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Key Terminology &amp; Definitions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fontScale="92500" lnSpcReduction="20000"/>
          </a:bodyPr>
          <a:lstStyle/>
          <a:p>
            <a:r>
              <a:rPr lang="en-US" sz="2400" b="1" u="sng" dirty="0" smtClean="0">
                <a:latin typeface="Gill Sans MT" panose="020B0502020104020203" pitchFamily="34" charset="0"/>
              </a:rPr>
              <a:t>Direct benefit, high risk</a:t>
            </a:r>
            <a:r>
              <a:rPr lang="en-US" sz="2400" dirty="0" smtClean="0">
                <a:latin typeface="Gill Sans MT" panose="020B0502020104020203" pitchFamily="34" charset="0"/>
              </a:rPr>
              <a:t>: Diagnostic or therapeutic primary objective, direct clinical benefit for participant. Acceptable risks may be higher. Generally patients only. </a:t>
            </a:r>
            <a:endParaRPr lang="en-US" sz="2400" b="1" u="sng" dirty="0" smtClean="0">
              <a:latin typeface="Gill Sans MT" panose="020B0502020104020203" pitchFamily="34" charset="0"/>
            </a:endParaRPr>
          </a:p>
          <a:p>
            <a:endParaRPr lang="en-US" sz="2400" b="1" u="sng" dirty="0">
              <a:latin typeface="Gill Sans MT" panose="020B0502020104020203" pitchFamily="34" charset="0"/>
            </a:endParaRPr>
          </a:p>
          <a:p>
            <a:r>
              <a:rPr lang="en-US" sz="2400" b="1" u="sng" dirty="0" smtClean="0">
                <a:latin typeface="Gill Sans MT" panose="020B0502020104020203" pitchFamily="34" charset="0"/>
              </a:rPr>
              <a:t>Indirect benefit, moderate risk</a:t>
            </a:r>
            <a:r>
              <a:rPr lang="en-US" sz="2400" dirty="0" smtClean="0">
                <a:latin typeface="Gill Sans MT" panose="020B0502020104020203" pitchFamily="34" charset="0"/>
              </a:rPr>
              <a:t>: Little or no expectation of clinical benefit. Development of treatments, safety, understanding diseases. Generally patients only (unless healthy </a:t>
            </a:r>
            <a:r>
              <a:rPr lang="en-US" sz="2400" dirty="0" smtClean="0">
                <a:latin typeface="Gill Sans MT" panose="020B0502020104020203" pitchFamily="34" charset="0"/>
              </a:rPr>
              <a:t>controls are included as a comparison)</a:t>
            </a:r>
            <a:endParaRPr lang="en-US" sz="2400" b="1" u="sng" dirty="0" smtClean="0">
              <a:latin typeface="Gill Sans MT" panose="020B0502020104020203" pitchFamily="34" charset="0"/>
            </a:endParaRPr>
          </a:p>
          <a:p>
            <a:endParaRPr lang="en-US" sz="2400" b="1" u="sng" dirty="0">
              <a:latin typeface="Gill Sans MT" panose="020B0502020104020203" pitchFamily="34" charset="0"/>
            </a:endParaRPr>
          </a:p>
          <a:p>
            <a:r>
              <a:rPr lang="en-US" sz="2400" b="1" u="sng" dirty="0" smtClean="0">
                <a:latin typeface="Gill Sans MT" panose="020B0502020104020203" pitchFamily="34" charset="0"/>
              </a:rPr>
              <a:t>Indirect benefit, low risk</a:t>
            </a:r>
            <a:r>
              <a:rPr lang="en-US" sz="2400" dirty="0" smtClean="0">
                <a:latin typeface="Gill Sans MT" panose="020B0502020104020203" pitchFamily="34" charset="0"/>
              </a:rPr>
              <a:t>: Important data on brain physiology, general pathology, or safety, but no immediate clinical relevance</a:t>
            </a:r>
            <a:endParaRPr lang="en-US" sz="2400" b="1" u="sng" dirty="0" smtClean="0">
              <a:latin typeface="Gill Sans MT" panose="020B0502020104020203" pitchFamily="34" charset="0"/>
            </a:endParaRPr>
          </a:p>
          <a:p>
            <a:endParaRPr lang="en-US" sz="2400" b="1" u="sng" dirty="0">
              <a:latin typeface="Gill Sans MT" panose="020B0502020104020203" pitchFamily="34" charset="0"/>
            </a:endParaRPr>
          </a:p>
          <a:p>
            <a:r>
              <a:rPr lang="en-US" sz="2400" b="1" u="sng" dirty="0" smtClean="0">
                <a:latin typeface="Gill Sans MT" panose="020B0502020104020203" pitchFamily="34" charset="0"/>
              </a:rPr>
              <a:t>High benefit, low risk</a:t>
            </a:r>
            <a:r>
              <a:rPr lang="en-US" sz="2400" dirty="0" smtClean="0">
                <a:latin typeface="Gill Sans MT" panose="020B0502020104020203" pitchFamily="34" charset="0"/>
              </a:rPr>
              <a:t>: Important data on cognition/brain function, immediate relevance for cognitive/motor improvement (</a:t>
            </a:r>
            <a:r>
              <a:rPr lang="en-US" sz="2400" dirty="0" err="1" smtClean="0">
                <a:latin typeface="Gill Sans MT" panose="020B0502020104020203" pitchFamily="34" charset="0"/>
              </a:rPr>
              <a:t>neuroenhancement</a:t>
            </a:r>
            <a:r>
              <a:rPr lang="en-US" sz="2400" dirty="0" smtClean="0">
                <a:latin typeface="Gill Sans MT" panose="020B0502020104020203" pitchFamily="34" charset="0"/>
              </a:rPr>
              <a:t>)</a:t>
            </a:r>
            <a:endParaRPr lang="en-US" sz="2400" dirty="0">
              <a:latin typeface="Gill Sans MT" panose="020B0502020104020203" pitchFamily="34" charset="0"/>
            </a:endParaRPr>
          </a:p>
        </p:txBody>
      </p:sp>
      <p:sp>
        <p:nvSpPr>
          <p:cNvPr id="4" name="TextBox 3"/>
          <p:cNvSpPr txBox="1"/>
          <p:nvPr/>
        </p:nvSpPr>
        <p:spPr>
          <a:xfrm>
            <a:off x="5638800" y="6400800"/>
            <a:ext cx="4114800" cy="369332"/>
          </a:xfrm>
          <a:prstGeom prst="rect">
            <a:avLst/>
          </a:prstGeom>
          <a:noFill/>
        </p:spPr>
        <p:txBody>
          <a:bodyPr wrap="square" rtlCol="0">
            <a:spAutoFit/>
          </a:bodyPr>
          <a:lstStyle/>
          <a:p>
            <a:r>
              <a:rPr lang="en-US" dirty="0" err="1" smtClean="0"/>
              <a:t>Antal</a:t>
            </a:r>
            <a:r>
              <a:rPr lang="en-US" dirty="0" smtClean="0"/>
              <a:t> et al 2017</a:t>
            </a:r>
            <a:endParaRPr lang="en-US" dirty="0"/>
          </a:p>
        </p:txBody>
      </p:sp>
    </p:spTree>
    <p:extLst>
      <p:ext uri="{BB962C8B-B14F-4D97-AF65-F5344CB8AC3E}">
        <p14:creationId xmlns:p14="http://schemas.microsoft.com/office/powerpoint/2010/main" val="1700560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Key Terminology &amp; Definitions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US" sz="2400" b="1" u="sng" dirty="0" smtClean="0">
                <a:latin typeface="Gill Sans MT" panose="020B0502020104020203" pitchFamily="34" charset="0"/>
              </a:rPr>
              <a:t>Risk</a:t>
            </a:r>
            <a:r>
              <a:rPr lang="en-US" sz="2400" dirty="0" smtClean="0">
                <a:latin typeface="Gill Sans MT" panose="020B0502020104020203" pitchFamily="34" charset="0"/>
              </a:rPr>
              <a:t> is differentiated from </a:t>
            </a:r>
            <a:r>
              <a:rPr lang="en-US" sz="2400" b="1" u="sng" dirty="0" smtClean="0">
                <a:latin typeface="Gill Sans MT" panose="020B0502020104020203" pitchFamily="34" charset="0"/>
              </a:rPr>
              <a:t>burden</a:t>
            </a:r>
            <a:r>
              <a:rPr lang="en-US" sz="2400" dirty="0" smtClean="0">
                <a:latin typeface="Gill Sans MT" panose="020B0502020104020203" pitchFamily="34" charset="0"/>
              </a:rPr>
              <a:t>: a procedure may be burdensome (e.g., produce much discomfort) but still be considered safe (e.g., not having any relevant risk for permanent damage)</a:t>
            </a:r>
            <a:endParaRPr lang="en-US" sz="2400" dirty="0">
              <a:latin typeface="Gill Sans MT" panose="020B0502020104020203" pitchFamily="34" charset="0"/>
            </a:endParaRPr>
          </a:p>
        </p:txBody>
      </p:sp>
      <p:sp>
        <p:nvSpPr>
          <p:cNvPr id="4" name="TextBox 3"/>
          <p:cNvSpPr txBox="1"/>
          <p:nvPr/>
        </p:nvSpPr>
        <p:spPr>
          <a:xfrm>
            <a:off x="5638800" y="6400800"/>
            <a:ext cx="4114800" cy="369332"/>
          </a:xfrm>
          <a:prstGeom prst="rect">
            <a:avLst/>
          </a:prstGeom>
          <a:noFill/>
        </p:spPr>
        <p:txBody>
          <a:bodyPr wrap="square" rtlCol="0">
            <a:spAutoFit/>
          </a:bodyPr>
          <a:lstStyle/>
          <a:p>
            <a:r>
              <a:rPr lang="en-US" dirty="0" err="1" smtClean="0"/>
              <a:t>Antal</a:t>
            </a:r>
            <a:r>
              <a:rPr lang="en-US" dirty="0" smtClean="0"/>
              <a:t> et al 2017</a:t>
            </a:r>
            <a:endParaRPr lang="en-US" dirty="0"/>
          </a:p>
        </p:txBody>
      </p:sp>
    </p:spTree>
    <p:extLst>
      <p:ext uri="{BB962C8B-B14F-4D97-AF65-F5344CB8AC3E}">
        <p14:creationId xmlns:p14="http://schemas.microsoft.com/office/powerpoint/2010/main" val="1654901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Adverse Effects of TES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endParaRPr lang="en-US" sz="2400" dirty="0">
              <a:latin typeface="Gill Sans MT" panose="020B0502020104020203" pitchFamily="34" charset="0"/>
            </a:endParaRPr>
          </a:p>
        </p:txBody>
      </p:sp>
    </p:spTree>
    <p:extLst>
      <p:ext uri="{BB962C8B-B14F-4D97-AF65-F5344CB8AC3E}">
        <p14:creationId xmlns:p14="http://schemas.microsoft.com/office/powerpoint/2010/main" val="1966359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Start with the Take Home Message</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latin typeface="Gill Sans MT" panose="020B0502020104020203" pitchFamily="34" charset="0"/>
              </a:rPr>
              <a:t>“Within the standard parameters of use</a:t>
            </a:r>
            <a:r>
              <a:rPr lang="mr-IN" sz="2400" dirty="0" smtClean="0">
                <a:latin typeface="Gill Sans MT" panose="020B0502020104020203" pitchFamily="34" charset="0"/>
              </a:rPr>
              <a:t>…</a:t>
            </a:r>
            <a:r>
              <a:rPr lang="en-US" sz="2400" dirty="0">
                <a:latin typeface="Gill Sans MT" panose="020B0502020104020203" pitchFamily="34" charset="0"/>
              </a:rPr>
              <a:t> </a:t>
            </a:r>
            <a:r>
              <a:rPr lang="en-US" sz="2400" dirty="0" smtClean="0">
                <a:latin typeface="Gill Sans MT" panose="020B0502020104020203" pitchFamily="34" charset="0"/>
              </a:rPr>
              <a:t>the evidence indicates that tDCS is </a:t>
            </a:r>
            <a:r>
              <a:rPr lang="en-US" sz="2400" b="1" u="sng" dirty="0" smtClean="0">
                <a:latin typeface="Gill Sans MT" panose="020B0502020104020203" pitchFamily="34" charset="0"/>
              </a:rPr>
              <a:t>a well-tolerated technique</a:t>
            </a:r>
            <a:r>
              <a:rPr lang="en-US" sz="2400" dirty="0" smtClean="0">
                <a:latin typeface="Gill Sans MT" panose="020B0502020104020203" pitchFamily="34" charset="0"/>
              </a:rPr>
              <a:t>, with few, mild side effects”</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latin typeface="Gill Sans MT" panose="020B05020201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latin typeface="Gill Sans MT" panose="020B0502020104020203" pitchFamily="34" charset="0"/>
              </a:rPr>
              <a:t>“</a:t>
            </a:r>
            <a:r>
              <a:rPr lang="en-US" sz="2400" b="1" u="sng" dirty="0" smtClean="0">
                <a:latin typeface="Gill Sans MT" panose="020B0502020104020203" pitchFamily="34" charset="0"/>
              </a:rPr>
              <a:t>Although tDCS is considered to be ‘safe’, </a:t>
            </a:r>
            <a:r>
              <a:rPr lang="en-US" sz="2400" dirty="0" smtClean="0">
                <a:latin typeface="Gill Sans MT" panose="020B0502020104020203" pitchFamily="34" charset="0"/>
              </a:rPr>
              <a:t>as the tDCS device is limited to delivering a low-dose current which has effects on cortical excitability, and no major or serious adverse effects have been reported, </a:t>
            </a:r>
            <a:r>
              <a:rPr lang="en-US" sz="2400" b="1" u="sng" dirty="0" smtClean="0">
                <a:latin typeface="Gill Sans MT" panose="020B0502020104020203" pitchFamily="34" charset="0"/>
              </a:rPr>
              <a:t>such findings do not imply that tDCS is ‘universally safe’</a:t>
            </a:r>
            <a:r>
              <a:rPr lang="en-US" sz="2400" dirty="0" smtClean="0">
                <a:latin typeface="Gill Sans MT" panose="020B0502020104020203" pitchFamily="34" charset="0"/>
              </a:rPr>
              <a:t> and should therefore be used without limits or controls”</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latin typeface="Gill Sans MT" panose="020B05020201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latin typeface="Gill Sans MT" panose="020B0502020104020203" pitchFamily="34" charset="0"/>
              </a:rPr>
              <a:t>				</a:t>
            </a:r>
            <a:r>
              <a:rPr lang="en-US" sz="2400" dirty="0" err="1" smtClean="0">
                <a:latin typeface="Gill Sans MT" panose="020B0502020104020203" pitchFamily="34" charset="0"/>
              </a:rPr>
              <a:t>Brunoni</a:t>
            </a:r>
            <a:r>
              <a:rPr lang="en-US" sz="2400" dirty="0" smtClean="0">
                <a:latin typeface="Gill Sans MT" panose="020B0502020104020203" pitchFamily="34" charset="0"/>
              </a:rPr>
              <a:t> et al. Chapter 12. p 348</a:t>
            </a:r>
            <a:endParaRPr lang="en-US" sz="2400" dirty="0">
              <a:latin typeface="Gill Sans MT" panose="020B0502020104020203" pitchFamily="34" charset="0"/>
            </a:endParaRPr>
          </a:p>
        </p:txBody>
      </p:sp>
    </p:spTree>
    <p:extLst>
      <p:ext uri="{BB962C8B-B14F-4D97-AF65-F5344CB8AC3E}">
        <p14:creationId xmlns:p14="http://schemas.microsoft.com/office/powerpoint/2010/main" val="1435936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ill Sans MT" panose="020B0502020104020203" pitchFamily="34" charset="0"/>
              </a:rPr>
              <a:t>Tolerability: Common Adverse Effects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US" sz="2400" dirty="0" err="1" smtClean="0">
                <a:latin typeface="Gill Sans MT" panose="020B0502020104020203" pitchFamily="34" charset="0"/>
              </a:rPr>
              <a:t>Poreisz</a:t>
            </a:r>
            <a:r>
              <a:rPr lang="en-US" sz="2400" dirty="0" smtClean="0">
                <a:latin typeface="Gill Sans MT" panose="020B0502020104020203" pitchFamily="34" charset="0"/>
              </a:rPr>
              <a:t> et al. 2007 </a:t>
            </a:r>
            <a:r>
              <a:rPr lang="mr-IN" sz="2400" dirty="0" smtClean="0">
                <a:latin typeface="Gill Sans MT" panose="020B0502020104020203" pitchFamily="34" charset="0"/>
              </a:rPr>
              <a:t>–</a:t>
            </a:r>
            <a:r>
              <a:rPr lang="en-US" sz="2400" dirty="0" smtClean="0">
                <a:latin typeface="Gill Sans MT" panose="020B0502020104020203" pitchFamily="34" charset="0"/>
              </a:rPr>
              <a:t> Data from 567 tDCS sessions</a:t>
            </a:r>
          </a:p>
          <a:p>
            <a:pPr lvl="1"/>
            <a:r>
              <a:rPr lang="en-US" dirty="0" smtClean="0">
                <a:latin typeface="Gill Sans MT" panose="020B0502020104020203" pitchFamily="34" charset="0"/>
              </a:rPr>
              <a:t>Mild tingling sensation (71%)</a:t>
            </a:r>
          </a:p>
          <a:p>
            <a:pPr lvl="1"/>
            <a:r>
              <a:rPr lang="en-US" dirty="0" smtClean="0">
                <a:latin typeface="Gill Sans MT" panose="020B0502020104020203" pitchFamily="34" charset="0"/>
              </a:rPr>
              <a:t>Fatigue (35%)</a:t>
            </a:r>
          </a:p>
          <a:p>
            <a:pPr lvl="1"/>
            <a:r>
              <a:rPr lang="en-US" dirty="0" smtClean="0">
                <a:latin typeface="Gill Sans MT" panose="020B0502020104020203" pitchFamily="34" charset="0"/>
              </a:rPr>
              <a:t>Itching (30%)</a:t>
            </a:r>
          </a:p>
          <a:p>
            <a:pPr lvl="1"/>
            <a:r>
              <a:rPr lang="en-US" dirty="0" smtClean="0">
                <a:latin typeface="Gill Sans MT" panose="020B0502020104020203" pitchFamily="34" charset="0"/>
              </a:rPr>
              <a:t>Headache (12%)</a:t>
            </a:r>
          </a:p>
          <a:p>
            <a:pPr lvl="1"/>
            <a:r>
              <a:rPr lang="en-US" dirty="0" smtClean="0">
                <a:latin typeface="Gill Sans MT" panose="020B0502020104020203" pitchFamily="34" charset="0"/>
              </a:rPr>
              <a:t>Nausea (3%)</a:t>
            </a:r>
          </a:p>
          <a:p>
            <a:pPr lvl="1"/>
            <a:r>
              <a:rPr lang="en-US" dirty="0" smtClean="0">
                <a:latin typeface="Gill Sans MT" panose="020B0502020104020203" pitchFamily="34" charset="0"/>
              </a:rPr>
              <a:t>Insomnia (&lt;1%)</a:t>
            </a:r>
          </a:p>
        </p:txBody>
      </p:sp>
    </p:spTree>
    <p:extLst>
      <p:ext uri="{BB962C8B-B14F-4D97-AF65-F5344CB8AC3E}">
        <p14:creationId xmlns:p14="http://schemas.microsoft.com/office/powerpoint/2010/main" val="3780274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Disclaimer</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latin typeface="Gill Sans MT" panose="020B0502020104020203" pitchFamily="34" charset="0"/>
              </a:rPr>
              <a:t>The content presented in these slides is meant to provide an overview of current best practices and guidelines for safety of TES. These recommendations are not intended to be exhaustive and may become outdated as additional research on safety is published.</a:t>
            </a:r>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smtClean="0">
              <a:latin typeface="Gill Sans MT" panose="020B0502020104020203" pitchFamily="34" charset="0"/>
            </a:endParaRPr>
          </a:p>
          <a:p>
            <a:pPr marL="0" indent="0">
              <a:spcBef>
                <a:spcPts val="0"/>
              </a:spcBef>
              <a:buNone/>
            </a:pPr>
            <a:r>
              <a:rPr lang="en-US" sz="2800" dirty="0">
                <a:latin typeface="Gill Sans MT" panose="020B0502020104020203" pitchFamily="34" charset="0"/>
              </a:rPr>
              <a:t>The author does not guarantee that this content is up-to-date if these slides are accessed at a later date. </a:t>
            </a:r>
            <a:endParaRPr lang="en-US" sz="2400" dirty="0">
              <a:latin typeface="Gill Sans MT" panose="020B05020201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latin typeface="Gill Sans MT" panose="020B05020201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latin typeface="Gill Sans MT" panose="020B0502020104020203" pitchFamily="34" charset="0"/>
              </a:rPr>
              <a:t>Always consult current safety guidelines before initiating any TES research or clinical project. </a:t>
            </a:r>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latin typeface="Gill Sans MT" panose="020B0502020104020203" pitchFamily="34" charset="0"/>
            </a:endParaRPr>
          </a:p>
        </p:txBody>
      </p:sp>
      <p:pic>
        <p:nvPicPr>
          <p:cNvPr id="4" name="Picture 3"/>
          <p:cNvPicPr>
            <a:picLocks noChangeAspect="1"/>
          </p:cNvPicPr>
          <p:nvPr/>
        </p:nvPicPr>
        <p:blipFill>
          <a:blip r:embed="rId2"/>
          <a:stretch>
            <a:fillRect/>
          </a:stretch>
        </p:blipFill>
        <p:spPr>
          <a:xfrm>
            <a:off x="914400" y="274638"/>
            <a:ext cx="1159565" cy="1066800"/>
          </a:xfrm>
          <a:prstGeom prst="rect">
            <a:avLst/>
          </a:prstGeom>
        </p:spPr>
      </p:pic>
      <p:pic>
        <p:nvPicPr>
          <p:cNvPr id="5" name="Picture 4"/>
          <p:cNvPicPr>
            <a:picLocks noChangeAspect="1"/>
          </p:cNvPicPr>
          <p:nvPr/>
        </p:nvPicPr>
        <p:blipFill>
          <a:blip r:embed="rId2"/>
          <a:stretch>
            <a:fillRect/>
          </a:stretch>
        </p:blipFill>
        <p:spPr>
          <a:xfrm>
            <a:off x="6934200" y="274638"/>
            <a:ext cx="1159565" cy="1066800"/>
          </a:xfrm>
          <a:prstGeom prst="rect">
            <a:avLst/>
          </a:prstGeom>
        </p:spPr>
      </p:pic>
    </p:spTree>
    <p:extLst>
      <p:ext uri="{BB962C8B-B14F-4D97-AF65-F5344CB8AC3E}">
        <p14:creationId xmlns:p14="http://schemas.microsoft.com/office/powerpoint/2010/main" val="1602775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ill Sans MT" panose="020B0502020104020203" pitchFamily="34" charset="0"/>
              </a:rPr>
              <a:t>Tolerability: Common Adverse Effects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US" sz="2400" dirty="0" smtClean="0">
                <a:latin typeface="Gill Sans MT" panose="020B0502020104020203" pitchFamily="34" charset="0"/>
              </a:rPr>
              <a:t>Systematic reviews, meta-analyses, and other studies</a:t>
            </a:r>
          </a:p>
          <a:p>
            <a:pPr lvl="1"/>
            <a:r>
              <a:rPr lang="en-US" sz="2000" dirty="0" err="1" smtClean="0">
                <a:latin typeface="Gill Sans MT" panose="020B0502020104020203" pitchFamily="34" charset="0"/>
              </a:rPr>
              <a:t>Poreisz</a:t>
            </a:r>
            <a:r>
              <a:rPr lang="en-US" sz="2000" dirty="0" smtClean="0">
                <a:latin typeface="Gill Sans MT" panose="020B0502020104020203" pitchFamily="34" charset="0"/>
              </a:rPr>
              <a:t> et al. 2007 </a:t>
            </a:r>
            <a:r>
              <a:rPr lang="mr-IN" sz="2000" dirty="0" smtClean="0">
                <a:latin typeface="Gill Sans MT" panose="020B0502020104020203" pitchFamily="34" charset="0"/>
              </a:rPr>
              <a:t>–</a:t>
            </a:r>
            <a:r>
              <a:rPr lang="en-US" sz="2000" dirty="0" smtClean="0">
                <a:latin typeface="Gill Sans MT" panose="020B0502020104020203" pitchFamily="34" charset="0"/>
              </a:rPr>
              <a:t> Data from 567 tDCS sessions</a:t>
            </a:r>
          </a:p>
          <a:p>
            <a:pPr lvl="2"/>
            <a:r>
              <a:rPr lang="en-US" sz="2000" dirty="0" smtClean="0">
                <a:latin typeface="Gill Sans MT" panose="020B0502020104020203" pitchFamily="34" charset="0"/>
              </a:rPr>
              <a:t>Mild tingling sensation (71%)</a:t>
            </a:r>
          </a:p>
          <a:p>
            <a:pPr lvl="2"/>
            <a:r>
              <a:rPr lang="en-US" sz="2000" dirty="0" smtClean="0">
                <a:latin typeface="Gill Sans MT" panose="020B0502020104020203" pitchFamily="34" charset="0"/>
              </a:rPr>
              <a:t>Fatigue (35%)</a:t>
            </a:r>
          </a:p>
          <a:p>
            <a:pPr lvl="2"/>
            <a:r>
              <a:rPr lang="en-US" sz="2000" dirty="0" smtClean="0">
                <a:latin typeface="Gill Sans MT" panose="020B0502020104020203" pitchFamily="34" charset="0"/>
              </a:rPr>
              <a:t>Itching (30%)</a:t>
            </a:r>
          </a:p>
          <a:p>
            <a:pPr lvl="2"/>
            <a:r>
              <a:rPr lang="en-US" sz="2000" dirty="0" smtClean="0">
                <a:latin typeface="Gill Sans MT" panose="020B0502020104020203" pitchFamily="34" charset="0"/>
              </a:rPr>
              <a:t>Headache (12%)</a:t>
            </a:r>
          </a:p>
          <a:p>
            <a:pPr lvl="2"/>
            <a:r>
              <a:rPr lang="en-US" sz="2000" dirty="0" smtClean="0">
                <a:latin typeface="Gill Sans MT" panose="020B0502020104020203" pitchFamily="34" charset="0"/>
              </a:rPr>
              <a:t>Nausea (3%)</a:t>
            </a:r>
          </a:p>
          <a:p>
            <a:pPr lvl="2"/>
            <a:r>
              <a:rPr lang="en-US" sz="2000" dirty="0" smtClean="0">
                <a:latin typeface="Gill Sans MT" panose="020B0502020104020203" pitchFamily="34" charset="0"/>
              </a:rPr>
              <a:t>Insomnia (&lt;1%)</a:t>
            </a:r>
          </a:p>
        </p:txBody>
      </p:sp>
      <p:pic>
        <p:nvPicPr>
          <p:cNvPr id="4" name="Picture 3"/>
          <p:cNvPicPr>
            <a:picLocks noChangeAspect="1"/>
          </p:cNvPicPr>
          <p:nvPr/>
        </p:nvPicPr>
        <p:blipFill>
          <a:blip r:embed="rId2"/>
          <a:stretch>
            <a:fillRect/>
          </a:stretch>
        </p:blipFill>
        <p:spPr>
          <a:xfrm>
            <a:off x="1295400" y="4724400"/>
            <a:ext cx="5867400" cy="1782501"/>
          </a:xfrm>
          <a:prstGeom prst="rect">
            <a:avLst/>
          </a:prstGeom>
        </p:spPr>
      </p:pic>
      <p:sp>
        <p:nvSpPr>
          <p:cNvPr id="6" name="TextBox 5"/>
          <p:cNvSpPr txBox="1"/>
          <p:nvPr/>
        </p:nvSpPr>
        <p:spPr>
          <a:xfrm>
            <a:off x="5105400" y="2971800"/>
            <a:ext cx="3581400" cy="923330"/>
          </a:xfrm>
          <a:prstGeom prst="rect">
            <a:avLst/>
          </a:prstGeom>
          <a:noFill/>
          <a:ln>
            <a:solidFill>
              <a:schemeClr val="accent1"/>
            </a:solidFill>
          </a:ln>
        </p:spPr>
        <p:txBody>
          <a:bodyPr wrap="square" rtlCol="0">
            <a:spAutoFit/>
          </a:bodyPr>
          <a:lstStyle/>
          <a:p>
            <a:r>
              <a:rPr lang="en-US" dirty="0" smtClean="0">
                <a:latin typeface="Gill Sans MT" charset="0"/>
                <a:ea typeface="Gill Sans MT" charset="0"/>
                <a:cs typeface="Gill Sans MT" charset="0"/>
              </a:rPr>
              <a:t>All effects were mild, short-lived, and well-tolerated. Rate was mostly similar for active/sham conditions</a:t>
            </a:r>
            <a:endParaRPr lang="en-US" dirty="0">
              <a:latin typeface="Gill Sans MT" charset="0"/>
              <a:ea typeface="Gill Sans MT" charset="0"/>
              <a:cs typeface="Gill Sans MT" charset="0"/>
            </a:endParaRPr>
          </a:p>
        </p:txBody>
      </p:sp>
    </p:spTree>
    <p:extLst>
      <p:ext uri="{BB962C8B-B14F-4D97-AF65-F5344CB8AC3E}">
        <p14:creationId xmlns:p14="http://schemas.microsoft.com/office/powerpoint/2010/main" val="2027208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Common Adverse Effects</a:t>
            </a:r>
            <a:endParaRPr lang="en-US" dirty="0">
              <a:latin typeface="Gill Sans MT" panose="020B0502020104020203" pitchFamily="34" charset="0"/>
            </a:endParaRPr>
          </a:p>
        </p:txBody>
      </p:sp>
      <p:sp>
        <p:nvSpPr>
          <p:cNvPr id="3" name="Content Placeholder 2"/>
          <p:cNvSpPr>
            <a:spLocks noGrp="1"/>
          </p:cNvSpPr>
          <p:nvPr>
            <p:ph idx="1"/>
          </p:nvPr>
        </p:nvSpPr>
        <p:spPr>
          <a:xfrm>
            <a:off x="457200" y="1676400"/>
            <a:ext cx="8229600" cy="4525963"/>
          </a:xfrm>
        </p:spPr>
        <p:txBody>
          <a:bodyPr>
            <a:normAutofit/>
          </a:bodyPr>
          <a:lstStyle/>
          <a:p>
            <a:r>
              <a:rPr lang="en-US" sz="2400" dirty="0" smtClean="0">
                <a:latin typeface="Gill Sans MT" panose="020B0502020104020203" pitchFamily="34" charset="0"/>
              </a:rPr>
              <a:t>Systematic reviews, meta-analyses, and other studies</a:t>
            </a:r>
          </a:p>
          <a:p>
            <a:pPr lvl="1"/>
            <a:r>
              <a:rPr lang="en-US" sz="2000" dirty="0" err="1" smtClean="0">
                <a:latin typeface="Gill Sans MT" panose="020B0502020104020203" pitchFamily="34" charset="0"/>
              </a:rPr>
              <a:t>Brunoni</a:t>
            </a:r>
            <a:r>
              <a:rPr lang="en-US" sz="2000" dirty="0" smtClean="0">
                <a:latin typeface="Gill Sans MT" panose="020B0502020104020203" pitchFamily="34" charset="0"/>
              </a:rPr>
              <a:t> et al. 2011 </a:t>
            </a:r>
            <a:r>
              <a:rPr lang="mr-IN" sz="2000" dirty="0" smtClean="0">
                <a:latin typeface="Gill Sans MT" panose="020B0502020104020203" pitchFamily="34" charset="0"/>
              </a:rPr>
              <a:t>–</a:t>
            </a:r>
            <a:r>
              <a:rPr lang="en-US" sz="2000" dirty="0" smtClean="0">
                <a:latin typeface="Gill Sans MT" panose="020B0502020104020203" pitchFamily="34" charset="0"/>
              </a:rPr>
              <a:t> Meta-analysis of all tDCS clinical studies from 1998 to 2010. </a:t>
            </a:r>
          </a:p>
          <a:p>
            <a:pPr lvl="1"/>
            <a:r>
              <a:rPr lang="en-US" sz="2000" dirty="0" smtClean="0">
                <a:latin typeface="Gill Sans MT" panose="020B0502020104020203" pitchFamily="34" charset="0"/>
              </a:rPr>
              <a:t>209 studies, nearly 4000 subjects</a:t>
            </a:r>
          </a:p>
          <a:p>
            <a:pPr lvl="1"/>
            <a:r>
              <a:rPr lang="en-US" sz="2000" dirty="0" smtClean="0">
                <a:latin typeface="Gill Sans MT" panose="020B0502020104020203" pitchFamily="34" charset="0"/>
              </a:rPr>
              <a:t>56% monitored affects, 63% reported at least one averse effect</a:t>
            </a:r>
          </a:p>
        </p:txBody>
      </p:sp>
      <p:pic>
        <p:nvPicPr>
          <p:cNvPr id="4" name="Picture 3"/>
          <p:cNvPicPr>
            <a:picLocks noChangeAspect="1"/>
          </p:cNvPicPr>
          <p:nvPr/>
        </p:nvPicPr>
        <p:blipFill rotWithShape="1">
          <a:blip r:embed="rId2"/>
          <a:srcRect r="8312"/>
          <a:stretch/>
        </p:blipFill>
        <p:spPr>
          <a:xfrm>
            <a:off x="1052512" y="3939381"/>
            <a:ext cx="7038975" cy="2612587"/>
          </a:xfrm>
          <a:prstGeom prst="rect">
            <a:avLst/>
          </a:prstGeom>
        </p:spPr>
      </p:pic>
    </p:spTree>
    <p:extLst>
      <p:ext uri="{BB962C8B-B14F-4D97-AF65-F5344CB8AC3E}">
        <p14:creationId xmlns:p14="http://schemas.microsoft.com/office/powerpoint/2010/main" val="259833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Common Adverse Effects</a:t>
            </a:r>
            <a:endParaRPr lang="en-US" dirty="0">
              <a:latin typeface="Gill Sans MT" panose="020B0502020104020203" pitchFamily="34" charset="0"/>
            </a:endParaRPr>
          </a:p>
        </p:txBody>
      </p:sp>
      <p:sp>
        <p:nvSpPr>
          <p:cNvPr id="3" name="Content Placeholder 2"/>
          <p:cNvSpPr>
            <a:spLocks noGrp="1"/>
          </p:cNvSpPr>
          <p:nvPr>
            <p:ph idx="1"/>
          </p:nvPr>
        </p:nvSpPr>
        <p:spPr>
          <a:xfrm>
            <a:off x="457200" y="1676400"/>
            <a:ext cx="8229600" cy="4525963"/>
          </a:xfrm>
        </p:spPr>
        <p:txBody>
          <a:bodyPr>
            <a:normAutofit/>
          </a:bodyPr>
          <a:lstStyle/>
          <a:p>
            <a:r>
              <a:rPr lang="en-US" sz="2400" dirty="0" smtClean="0">
                <a:latin typeface="Gill Sans MT" panose="020B0502020104020203" pitchFamily="34" charset="0"/>
              </a:rPr>
              <a:t>Systematic reviews, meta-analyses, and other studies</a:t>
            </a:r>
          </a:p>
          <a:p>
            <a:pPr lvl="1"/>
            <a:r>
              <a:rPr lang="en-US" sz="2000" dirty="0" err="1" smtClean="0">
                <a:latin typeface="Gill Sans MT" panose="020B0502020104020203" pitchFamily="34" charset="0"/>
              </a:rPr>
              <a:t>Brunoni</a:t>
            </a:r>
            <a:r>
              <a:rPr lang="en-US" sz="2000" dirty="0" smtClean="0">
                <a:latin typeface="Gill Sans MT" panose="020B0502020104020203" pitchFamily="34" charset="0"/>
              </a:rPr>
              <a:t> et al. 2011 </a:t>
            </a:r>
            <a:r>
              <a:rPr lang="mr-IN" sz="2000" dirty="0" smtClean="0">
                <a:latin typeface="Gill Sans MT" panose="020B0502020104020203" pitchFamily="34" charset="0"/>
              </a:rPr>
              <a:t>–</a:t>
            </a:r>
            <a:r>
              <a:rPr lang="en-US" sz="2000" dirty="0" smtClean="0">
                <a:latin typeface="Gill Sans MT" panose="020B0502020104020203" pitchFamily="34" charset="0"/>
              </a:rPr>
              <a:t> Meta-analysis of all tDCS clinical studies from 1998 to 2010. </a:t>
            </a:r>
          </a:p>
        </p:txBody>
      </p:sp>
      <p:pic>
        <p:nvPicPr>
          <p:cNvPr id="5" name="Picture 4"/>
          <p:cNvPicPr>
            <a:picLocks noChangeAspect="1"/>
          </p:cNvPicPr>
          <p:nvPr/>
        </p:nvPicPr>
        <p:blipFill>
          <a:blip r:embed="rId2"/>
          <a:stretch>
            <a:fillRect/>
          </a:stretch>
        </p:blipFill>
        <p:spPr>
          <a:xfrm>
            <a:off x="1725930" y="2914650"/>
            <a:ext cx="5589270" cy="3943350"/>
          </a:xfrm>
          <a:prstGeom prst="rect">
            <a:avLst/>
          </a:prstGeom>
        </p:spPr>
      </p:pic>
    </p:spTree>
    <p:extLst>
      <p:ext uri="{BB962C8B-B14F-4D97-AF65-F5344CB8AC3E}">
        <p14:creationId xmlns:p14="http://schemas.microsoft.com/office/powerpoint/2010/main" val="1233237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Common Adverse Effects</a:t>
            </a:r>
            <a:endParaRPr lang="en-US" dirty="0">
              <a:latin typeface="Gill Sans MT" panose="020B0502020104020203" pitchFamily="34" charset="0"/>
            </a:endParaRPr>
          </a:p>
        </p:txBody>
      </p:sp>
      <p:sp>
        <p:nvSpPr>
          <p:cNvPr id="3" name="Content Placeholder 2"/>
          <p:cNvSpPr>
            <a:spLocks noGrp="1"/>
          </p:cNvSpPr>
          <p:nvPr>
            <p:ph idx="1"/>
          </p:nvPr>
        </p:nvSpPr>
        <p:spPr>
          <a:xfrm>
            <a:off x="457200" y="1676400"/>
            <a:ext cx="8229600" cy="4525963"/>
          </a:xfrm>
        </p:spPr>
        <p:txBody>
          <a:bodyPr>
            <a:normAutofit lnSpcReduction="10000"/>
          </a:bodyPr>
          <a:lstStyle/>
          <a:p>
            <a:r>
              <a:rPr lang="en-US" sz="2400" b="1" dirty="0" smtClean="0">
                <a:latin typeface="Gill Sans MT" panose="020B0502020104020203" pitchFamily="34" charset="0"/>
              </a:rPr>
              <a:t>Skin Reddening:</a:t>
            </a:r>
            <a:r>
              <a:rPr lang="en-US" sz="2400" dirty="0" smtClean="0">
                <a:latin typeface="Gill Sans MT" panose="020B0502020104020203" pitchFamily="34" charset="0"/>
              </a:rPr>
              <a:t> tDCS-induced erythema</a:t>
            </a:r>
          </a:p>
          <a:p>
            <a:r>
              <a:rPr lang="en-US" sz="2400" dirty="0" smtClean="0">
                <a:latin typeface="Gill Sans MT" panose="020B0502020104020203" pitchFamily="34" charset="0"/>
              </a:rPr>
              <a:t>Intensity varies in patients; most only experience mild redness, while others might have more intense reddening</a:t>
            </a:r>
          </a:p>
          <a:p>
            <a:r>
              <a:rPr lang="en-US" sz="2400" dirty="0" smtClean="0">
                <a:latin typeface="Gill Sans MT" panose="020B0502020104020203" pitchFamily="34" charset="0"/>
              </a:rPr>
              <a:t>Cause is not clear, but likely partially due to increased blood floor in dermal vessels; release of neuropeptides, vasoactive substances</a:t>
            </a:r>
          </a:p>
          <a:p>
            <a:endParaRPr lang="en-US" sz="2400" dirty="0">
              <a:latin typeface="Gill Sans MT" panose="020B0502020104020203" pitchFamily="34" charset="0"/>
            </a:endParaRPr>
          </a:p>
          <a:p>
            <a:r>
              <a:rPr lang="en-US" sz="2400" dirty="0" smtClean="0">
                <a:latin typeface="Gill Sans MT" panose="020B0502020104020203" pitchFamily="34" charset="0"/>
              </a:rPr>
              <a:t>More prominent over anode than cathode</a:t>
            </a:r>
          </a:p>
          <a:p>
            <a:r>
              <a:rPr lang="en-US" sz="2400" dirty="0" smtClean="0">
                <a:latin typeface="Gill Sans MT" panose="020B0502020104020203" pitchFamily="34" charset="0"/>
              </a:rPr>
              <a:t>Lasts less than 18-24 min</a:t>
            </a:r>
          </a:p>
          <a:p>
            <a:r>
              <a:rPr lang="en-US" sz="2400" dirty="0" smtClean="0">
                <a:latin typeface="Gill Sans MT" panose="020B0502020104020203" pitchFamily="34" charset="0"/>
              </a:rPr>
              <a:t>Less intense in darker skin color</a:t>
            </a:r>
          </a:p>
          <a:p>
            <a:r>
              <a:rPr lang="en-US" sz="2400" dirty="0" smtClean="0">
                <a:latin typeface="Gill Sans MT" panose="020B0502020104020203" pitchFamily="34" charset="0"/>
              </a:rPr>
              <a:t>Not influenced by gender, age, or smoking status</a:t>
            </a:r>
            <a:endParaRPr lang="en-US" sz="2000" dirty="0" smtClean="0">
              <a:latin typeface="Gill Sans MT" panose="020B0502020104020203" pitchFamily="34" charset="0"/>
            </a:endParaRPr>
          </a:p>
        </p:txBody>
      </p:sp>
    </p:spTree>
    <p:extLst>
      <p:ext uri="{BB962C8B-B14F-4D97-AF65-F5344CB8AC3E}">
        <p14:creationId xmlns:p14="http://schemas.microsoft.com/office/powerpoint/2010/main" val="1939445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Common Adverse Effects</a:t>
            </a:r>
            <a:endParaRPr lang="en-US" dirty="0">
              <a:latin typeface="Gill Sans MT" panose="020B0502020104020203" pitchFamily="34" charset="0"/>
            </a:endParaRPr>
          </a:p>
        </p:txBody>
      </p:sp>
      <p:sp>
        <p:nvSpPr>
          <p:cNvPr id="3" name="Content Placeholder 2"/>
          <p:cNvSpPr>
            <a:spLocks noGrp="1"/>
          </p:cNvSpPr>
          <p:nvPr>
            <p:ph idx="1"/>
          </p:nvPr>
        </p:nvSpPr>
        <p:spPr>
          <a:xfrm>
            <a:off x="457200" y="1676400"/>
            <a:ext cx="8229600" cy="4525963"/>
          </a:xfrm>
        </p:spPr>
        <p:txBody>
          <a:bodyPr>
            <a:normAutofit/>
          </a:bodyPr>
          <a:lstStyle/>
          <a:p>
            <a:r>
              <a:rPr lang="en-US" sz="2400" b="1" dirty="0" smtClean="0">
                <a:latin typeface="Gill Sans MT" panose="020B0502020104020203" pitchFamily="34" charset="0"/>
              </a:rPr>
              <a:t>Contact dermatitis:</a:t>
            </a:r>
          </a:p>
          <a:p>
            <a:endParaRPr lang="en-US" sz="2400" dirty="0">
              <a:latin typeface="Gill Sans MT" panose="020B0502020104020203"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14600"/>
            <a:ext cx="4816811" cy="251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0099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Serious Adverse Effects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pPr marL="0" lvl="0" indent="0">
              <a:spcBef>
                <a:spcPts val="0"/>
              </a:spcBef>
              <a:buNone/>
              <a:defRPr/>
            </a:pPr>
            <a:r>
              <a:rPr lang="en-US" sz="2400" dirty="0" smtClean="0">
                <a:latin typeface="Gill Sans MT" panose="020B0502020104020203" pitchFamily="34" charset="0"/>
              </a:rPr>
              <a:t>“To </a:t>
            </a:r>
            <a:r>
              <a:rPr lang="en-US" sz="2400" dirty="0">
                <a:latin typeface="Gill Sans MT" panose="020B0502020104020203" pitchFamily="34" charset="0"/>
              </a:rPr>
              <a:t>date, the use of conventional tDCS protocols in human trials (≤40 min, ≤4 </a:t>
            </a:r>
            <a:r>
              <a:rPr lang="en-US" sz="2400" dirty="0" smtClean="0">
                <a:latin typeface="Gill Sans MT" panose="020B0502020104020203" pitchFamily="34" charset="0"/>
              </a:rPr>
              <a:t>mA) </a:t>
            </a:r>
            <a:r>
              <a:rPr lang="en-US" sz="2400" dirty="0">
                <a:latin typeface="Gill Sans MT" panose="020B0502020104020203" pitchFamily="34" charset="0"/>
              </a:rPr>
              <a:t>has not produced any reports of a Serious Adverse Effect or irreversible injury across over 33,200 sessions and 1,000 subjects with repeated sessions. </a:t>
            </a:r>
            <a:endParaRPr lang="en-US" sz="2400" dirty="0" smtClean="0">
              <a:latin typeface="Gill Sans MT" panose="020B0502020104020203" pitchFamily="34" charset="0"/>
            </a:endParaRPr>
          </a:p>
          <a:p>
            <a:pPr marL="0" lvl="0" indent="0">
              <a:spcBef>
                <a:spcPts val="0"/>
              </a:spcBef>
              <a:buNone/>
              <a:defRPr/>
            </a:pPr>
            <a:endParaRPr lang="en-US" sz="2400" dirty="0">
              <a:latin typeface="Gill Sans MT" panose="020B0502020104020203" pitchFamily="34" charset="0"/>
            </a:endParaRPr>
          </a:p>
          <a:p>
            <a:pPr marL="0" lvl="0" indent="0">
              <a:spcBef>
                <a:spcPts val="0"/>
              </a:spcBef>
              <a:buNone/>
              <a:defRPr/>
            </a:pPr>
            <a:r>
              <a:rPr lang="en-US" sz="2400" dirty="0" smtClean="0">
                <a:latin typeface="Gill Sans MT" panose="020B0502020104020203" pitchFamily="34" charset="0"/>
              </a:rPr>
              <a:t>This </a:t>
            </a:r>
            <a:r>
              <a:rPr lang="en-US" sz="2400" dirty="0">
                <a:latin typeface="Gill Sans MT" panose="020B0502020104020203" pitchFamily="34" charset="0"/>
              </a:rPr>
              <a:t>includes a wide variety of subjects, including persons from potentially vulnerable </a:t>
            </a:r>
            <a:r>
              <a:rPr lang="en-US" sz="2400" dirty="0" smtClean="0">
                <a:latin typeface="Gill Sans MT" panose="020B0502020104020203" pitchFamily="34" charset="0"/>
              </a:rPr>
              <a:t>populations.”</a:t>
            </a:r>
          </a:p>
          <a:p>
            <a:pPr marL="0" lvl="0" indent="0">
              <a:spcBef>
                <a:spcPts val="0"/>
              </a:spcBef>
              <a:buNone/>
              <a:defRPr/>
            </a:pPr>
            <a:endParaRPr lang="en-US" sz="2400" dirty="0">
              <a:latin typeface="Gill Sans MT" panose="020B0502020104020203" pitchFamily="34" charset="0"/>
            </a:endParaRPr>
          </a:p>
          <a:p>
            <a:pPr marL="0" lvl="0" indent="0">
              <a:spcBef>
                <a:spcPts val="0"/>
              </a:spcBef>
              <a:buNone/>
              <a:defRPr/>
            </a:pPr>
            <a:r>
              <a:rPr lang="en-US" sz="2400" dirty="0" smtClean="0">
                <a:latin typeface="Gill Sans MT" panose="020B0502020104020203" pitchFamily="34" charset="0"/>
              </a:rPr>
              <a:t>	</a:t>
            </a:r>
            <a:r>
              <a:rPr lang="en-US" sz="1800" dirty="0" smtClean="0">
                <a:latin typeface="Gill Sans MT" panose="020B0502020104020203" pitchFamily="34" charset="0"/>
              </a:rPr>
              <a:t>Source: </a:t>
            </a:r>
            <a:r>
              <a:rPr lang="en-US" sz="1800" dirty="0" err="1" smtClean="0">
                <a:latin typeface="Gill Sans MT" panose="020B0502020104020203" pitchFamily="34" charset="0"/>
              </a:rPr>
              <a:t>Bikson</a:t>
            </a:r>
            <a:r>
              <a:rPr lang="en-US" sz="1800" dirty="0" smtClean="0">
                <a:latin typeface="Gill Sans MT" panose="020B0502020104020203" pitchFamily="34" charset="0"/>
              </a:rPr>
              <a:t> et al. (2016). Safety of transcranial direct current 	stimulation: Evidence based update 2016. </a:t>
            </a:r>
            <a:r>
              <a:rPr lang="en-US" sz="1800" i="1" dirty="0" smtClean="0">
                <a:latin typeface="Gill Sans MT" panose="020B0502020104020203" pitchFamily="34" charset="0"/>
              </a:rPr>
              <a:t>Brain Stimulation</a:t>
            </a:r>
            <a:endParaRPr lang="en-US" sz="1800" dirty="0">
              <a:latin typeface="Gill Sans MT" panose="020B0502020104020203" pitchFamily="34" charset="0"/>
            </a:endParaRPr>
          </a:p>
        </p:txBody>
      </p:sp>
    </p:spTree>
    <p:extLst>
      <p:ext uri="{BB962C8B-B14F-4D97-AF65-F5344CB8AC3E}">
        <p14:creationId xmlns:p14="http://schemas.microsoft.com/office/powerpoint/2010/main" val="2873085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Serious Adverse Effects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US" sz="2400" dirty="0" smtClean="0">
                <a:latin typeface="Gill Sans MT" panose="020B0502020104020203" pitchFamily="34" charset="0"/>
              </a:rPr>
              <a:t>Includes </a:t>
            </a:r>
            <a:r>
              <a:rPr lang="en-US" sz="2400" dirty="0" smtClean="0">
                <a:latin typeface="Gill Sans MT" panose="020B0502020104020203" pitchFamily="34" charset="0"/>
              </a:rPr>
              <a:t>induction of seizure, stroke, cardiac arrest, etc. </a:t>
            </a:r>
          </a:p>
          <a:p>
            <a:pPr lvl="1"/>
            <a:r>
              <a:rPr lang="en-US" sz="2000" dirty="0" smtClean="0">
                <a:latin typeface="Gill Sans MT" panose="020B0502020104020203" pitchFamily="34" charset="0"/>
              </a:rPr>
              <a:t>One report seizure in a 4-year-old with history of seizure/spasm</a:t>
            </a:r>
          </a:p>
          <a:p>
            <a:pPr lvl="1"/>
            <a:r>
              <a:rPr lang="en-US" sz="2000" dirty="0" smtClean="0">
                <a:latin typeface="Gill Sans MT" panose="020B0502020104020203" pitchFamily="34" charset="0"/>
              </a:rPr>
              <a:t>Screen for history of seizure, epilepsy, etc. </a:t>
            </a:r>
          </a:p>
          <a:p>
            <a:endParaRPr lang="en-US" sz="2400" dirty="0">
              <a:latin typeface="Gill Sans MT" panose="020B0502020104020203" pitchFamily="34" charset="0"/>
            </a:endParaRPr>
          </a:p>
          <a:p>
            <a:r>
              <a:rPr lang="en-US" sz="2400" dirty="0" smtClean="0">
                <a:latin typeface="Gill Sans MT" panose="020B0502020104020203" pitchFamily="34" charset="0"/>
              </a:rPr>
              <a:t>Safety studies indicate:</a:t>
            </a:r>
          </a:p>
          <a:p>
            <a:pPr lvl="1"/>
            <a:r>
              <a:rPr lang="en-US" sz="2000" dirty="0" smtClean="0">
                <a:latin typeface="Gill Sans MT" panose="020B0502020104020203" pitchFamily="34" charset="0"/>
              </a:rPr>
              <a:t>tDCS does not change heart rate variability</a:t>
            </a:r>
          </a:p>
          <a:p>
            <a:pPr lvl="1"/>
            <a:r>
              <a:rPr lang="en-US" sz="2000" dirty="0" smtClean="0">
                <a:latin typeface="Gill Sans MT" panose="020B0502020104020203" pitchFamily="34" charset="0"/>
              </a:rPr>
              <a:t>Does not increase </a:t>
            </a:r>
            <a:r>
              <a:rPr lang="en-US" sz="2000" dirty="0" smtClean="0">
                <a:latin typeface="Gill Sans MT" panose="020B0502020104020203" pitchFamily="34" charset="0"/>
              </a:rPr>
              <a:t>level </a:t>
            </a:r>
            <a:r>
              <a:rPr lang="en-US" sz="2000" dirty="0" smtClean="0">
                <a:latin typeface="Gill Sans MT" panose="020B0502020104020203" pitchFamily="34" charset="0"/>
              </a:rPr>
              <a:t>of brain enzymes linked to neuronal death</a:t>
            </a:r>
          </a:p>
          <a:p>
            <a:pPr lvl="1"/>
            <a:r>
              <a:rPr lang="en-US" sz="2000" dirty="0" smtClean="0">
                <a:latin typeface="Gill Sans MT" panose="020B0502020104020203" pitchFamily="34" charset="0"/>
              </a:rPr>
              <a:t>Does not qualitatively alter EEG activity</a:t>
            </a:r>
            <a:endParaRPr lang="en-US" sz="2000" dirty="0">
              <a:latin typeface="Gill Sans MT" panose="020B0502020104020203" pitchFamily="34" charset="0"/>
            </a:endParaRPr>
          </a:p>
        </p:txBody>
      </p:sp>
    </p:spTree>
    <p:extLst>
      <p:ext uri="{BB962C8B-B14F-4D97-AF65-F5344CB8AC3E}">
        <p14:creationId xmlns:p14="http://schemas.microsoft.com/office/powerpoint/2010/main" val="911202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Serious Adverse Effects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US" sz="2400" dirty="0" smtClean="0">
                <a:latin typeface="Gill Sans MT" panose="020B0502020104020203" pitchFamily="34" charset="0"/>
              </a:rPr>
              <a:t>Skin Lesions/Burns</a:t>
            </a:r>
          </a:p>
          <a:p>
            <a:pPr lvl="1"/>
            <a:r>
              <a:rPr lang="en-US" sz="1800" dirty="0" smtClean="0">
                <a:latin typeface="Gill Sans MT" panose="020B0502020104020203" pitchFamily="34" charset="0"/>
              </a:rPr>
              <a:t>Palm et al. 2008 reported 5 cases of skin lesions after 5 days of 2mA stimulation with tap water soaked sponges</a:t>
            </a:r>
          </a:p>
          <a:p>
            <a:pPr lvl="1"/>
            <a:r>
              <a:rPr lang="en-US" sz="1800" dirty="0" smtClean="0">
                <a:latin typeface="Gill Sans MT" panose="020B0502020104020203" pitchFamily="34" charset="0"/>
              </a:rPr>
              <a:t>Frank et al 2010 reported 3 cases of skin lesions under anode 1.5ma, tap water soaked</a:t>
            </a:r>
          </a:p>
          <a:p>
            <a:pPr lvl="1"/>
            <a:r>
              <a:rPr lang="en-US" sz="1800" dirty="0" smtClean="0">
                <a:latin typeface="Gill Sans MT" panose="020B0502020104020203" pitchFamily="34" charset="0"/>
              </a:rPr>
              <a:t>Rodriguez et al 2014 reported 4 cases of skin burn under cathode, saline soaked</a:t>
            </a:r>
          </a:p>
          <a:p>
            <a:pPr lvl="1"/>
            <a:endParaRPr lang="en-US" sz="1600" dirty="0">
              <a:latin typeface="Gill Sans MT" panose="020B0502020104020203" pitchFamily="34" charset="0"/>
            </a:endParaRPr>
          </a:p>
        </p:txBody>
      </p:sp>
    </p:spTree>
    <p:extLst>
      <p:ext uri="{BB962C8B-B14F-4D97-AF65-F5344CB8AC3E}">
        <p14:creationId xmlns:p14="http://schemas.microsoft.com/office/powerpoint/2010/main" val="318311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Serious Adverse Effects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US" sz="2400" dirty="0" smtClean="0">
                <a:latin typeface="Gill Sans MT" panose="020B0502020104020203" pitchFamily="34" charset="0"/>
              </a:rPr>
              <a:t>Skin Lesions/Burns</a:t>
            </a:r>
          </a:p>
          <a:p>
            <a:pPr lvl="1"/>
            <a:endParaRPr lang="en-US" sz="1600" dirty="0">
              <a:latin typeface="Gill Sans MT" panose="020B0502020104020203"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838" y="2209800"/>
            <a:ext cx="4100162"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2133600"/>
            <a:ext cx="4267200" cy="4647426"/>
          </a:xfrm>
          <a:prstGeom prst="rect">
            <a:avLst/>
          </a:prstGeom>
          <a:noFill/>
        </p:spPr>
        <p:txBody>
          <a:bodyPr wrap="square" rtlCol="0">
            <a:spAutoFit/>
          </a:bodyPr>
          <a:lstStyle/>
          <a:p>
            <a:r>
              <a:rPr lang="en-US" dirty="0" smtClean="0"/>
              <a:t>Wang et al. 2014 </a:t>
            </a:r>
            <a:r>
              <a:rPr lang="en-US" i="1" dirty="0" smtClean="0"/>
              <a:t>Brain Stimulation </a:t>
            </a:r>
            <a:r>
              <a:rPr lang="en-US" dirty="0" smtClean="0"/>
              <a:t>Letter to Editor.</a:t>
            </a:r>
          </a:p>
          <a:p>
            <a:endParaRPr lang="en-US" dirty="0"/>
          </a:p>
          <a:p>
            <a:r>
              <a:rPr lang="en-US" dirty="0" smtClean="0"/>
              <a:t>5x7cm electrode, saline soaked, cathode secured by </a:t>
            </a:r>
            <a:r>
              <a:rPr lang="en-US" b="1" u="sng" dirty="0" smtClean="0"/>
              <a:t>elastic strap</a:t>
            </a:r>
            <a:r>
              <a:rPr lang="en-US" dirty="0" smtClean="0"/>
              <a:t>, 2mA stimulation for 26 min.</a:t>
            </a:r>
          </a:p>
          <a:p>
            <a:endParaRPr lang="en-US" dirty="0"/>
          </a:p>
          <a:p>
            <a:r>
              <a:rPr lang="en-US" dirty="0" smtClean="0"/>
              <a:t>Subject retrospectively reported a burning/stinging sensation during tDCS</a:t>
            </a:r>
          </a:p>
          <a:p>
            <a:endParaRPr lang="en-US" sz="1400" dirty="0"/>
          </a:p>
          <a:p>
            <a:r>
              <a:rPr lang="en-US" sz="1400" dirty="0" smtClean="0"/>
              <a:t>“We </a:t>
            </a:r>
            <a:r>
              <a:rPr lang="en-US" sz="1400" dirty="0"/>
              <a:t>believe that this skin burn resulted from extensive skin heating produced by </a:t>
            </a:r>
            <a:r>
              <a:rPr lang="en-US" sz="1400" b="1" u="sng" dirty="0"/>
              <a:t>inhomogeneous electric current </a:t>
            </a:r>
            <a:r>
              <a:rPr lang="en-US" sz="1400" dirty="0"/>
              <a:t>which resulted in higher temperatures in a local area, the </a:t>
            </a:r>
            <a:r>
              <a:rPr lang="en-US" sz="1400" b="1" u="sng" dirty="0"/>
              <a:t>middle area under the electrode </a:t>
            </a:r>
            <a:r>
              <a:rPr lang="en-US" sz="1400" dirty="0"/>
              <a:t>in the forehead region</a:t>
            </a:r>
            <a:r>
              <a:rPr lang="en-US" sz="1400" dirty="0" smtClean="0"/>
              <a:t>.”</a:t>
            </a:r>
          </a:p>
          <a:p>
            <a:endParaRPr lang="en-US" sz="1400" dirty="0"/>
          </a:p>
          <a:p>
            <a:r>
              <a:rPr lang="en-US" dirty="0" smtClean="0"/>
              <a:t>Conclusion </a:t>
            </a:r>
            <a:r>
              <a:rPr lang="en-US" dirty="0" smtClean="0">
                <a:sym typeface="Wingdings" panose="05000000000000000000" pitchFamily="2" charset="2"/>
              </a:rPr>
              <a:t> Use caps, not straps! And immediately report any discomfort</a:t>
            </a:r>
            <a:endParaRPr lang="en-US" dirty="0"/>
          </a:p>
        </p:txBody>
      </p:sp>
    </p:spTree>
    <p:extLst>
      <p:ext uri="{BB962C8B-B14F-4D97-AF65-F5344CB8AC3E}">
        <p14:creationId xmlns:p14="http://schemas.microsoft.com/office/powerpoint/2010/main" val="3625366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Serious Adverse Effects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US" sz="2400" dirty="0" smtClean="0">
                <a:latin typeface="Gill Sans MT" panose="020B0502020104020203" pitchFamily="34" charset="0"/>
              </a:rPr>
              <a:t>Skin Lesions/Burns</a:t>
            </a:r>
          </a:p>
          <a:p>
            <a:pPr lvl="1"/>
            <a:r>
              <a:rPr lang="en-US" sz="1600" dirty="0" err="1" smtClean="0">
                <a:latin typeface="Gill Sans MT" panose="020B0502020104020203" pitchFamily="34" charset="0"/>
              </a:rPr>
              <a:t>Brunoni</a:t>
            </a:r>
            <a:r>
              <a:rPr lang="en-US" sz="1600" dirty="0" smtClean="0">
                <a:latin typeface="Gill Sans MT" panose="020B0502020104020203" pitchFamily="34" charset="0"/>
              </a:rPr>
              <a:t> chapter conclusion:  Skin damage caused by tDCS has been occasionally reported. Unclear whether it is more common under anode or cathode. More common with tap water soaked sponges.</a:t>
            </a:r>
          </a:p>
          <a:p>
            <a:pPr lvl="1"/>
            <a:endParaRPr lang="en-US" sz="1600" dirty="0">
              <a:latin typeface="Gill Sans MT" panose="020B0502020104020203" pitchFamily="34" charset="0"/>
            </a:endParaRPr>
          </a:p>
          <a:p>
            <a:pPr lvl="1"/>
            <a:r>
              <a:rPr lang="en-US" sz="1600" dirty="0" smtClean="0">
                <a:latin typeface="Gill Sans MT" panose="020B0502020104020203" pitchFamily="34" charset="0"/>
              </a:rPr>
              <a:t>Loo et al. 2011 suggest some precautions</a:t>
            </a:r>
          </a:p>
          <a:p>
            <a:pPr lvl="2"/>
            <a:r>
              <a:rPr lang="en-US" sz="1600" dirty="0" smtClean="0">
                <a:latin typeface="Gill Sans MT" panose="020B0502020104020203" pitchFamily="34" charset="0"/>
              </a:rPr>
              <a:t>Screening for skin disease</a:t>
            </a:r>
          </a:p>
          <a:p>
            <a:pPr lvl="2"/>
            <a:r>
              <a:rPr lang="en-US" sz="1600" dirty="0" smtClean="0">
                <a:latin typeface="Gill Sans MT" panose="020B0502020104020203" pitchFamily="34" charset="0"/>
              </a:rPr>
              <a:t>Checking skin where electrode is placed before each session</a:t>
            </a:r>
          </a:p>
          <a:p>
            <a:pPr lvl="2"/>
            <a:r>
              <a:rPr lang="en-US" sz="1600" dirty="0" smtClean="0">
                <a:latin typeface="Gill Sans MT" panose="020B0502020104020203" pitchFamily="34" charset="0"/>
              </a:rPr>
              <a:t>Avoid abrasion of the skin</a:t>
            </a:r>
          </a:p>
          <a:p>
            <a:pPr lvl="2"/>
            <a:r>
              <a:rPr lang="en-US" sz="1600" dirty="0" smtClean="0">
                <a:latin typeface="Gill Sans MT" panose="020B0502020104020203" pitchFamily="34" charset="0"/>
              </a:rPr>
              <a:t>Ask patients to report any pain during tDCS (but not foolproof </a:t>
            </a:r>
            <a:r>
              <a:rPr lang="en-US" sz="1600" dirty="0" smtClean="0">
                <a:latin typeface="Gill Sans MT" panose="020B0502020104020203" pitchFamily="34" charset="0"/>
                <a:sym typeface="Wingdings" panose="05000000000000000000" pitchFamily="2" charset="2"/>
              </a:rPr>
              <a:t> Palm et al 2014)</a:t>
            </a:r>
            <a:endParaRPr lang="en-US" sz="1400" dirty="0">
              <a:latin typeface="Gill Sans MT" panose="020B0502020104020203" pitchFamily="34" charset="0"/>
            </a:endParaRPr>
          </a:p>
        </p:txBody>
      </p:sp>
    </p:spTree>
    <p:extLst>
      <p:ext uri="{BB962C8B-B14F-4D97-AF65-F5344CB8AC3E}">
        <p14:creationId xmlns:p14="http://schemas.microsoft.com/office/powerpoint/2010/main" val="3273007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Topics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US" sz="2800" dirty="0" smtClean="0">
                <a:latin typeface="Gill Sans MT" panose="020B0502020104020203" pitchFamily="34" charset="0"/>
              </a:rPr>
              <a:t>Is TES non-invasive?</a:t>
            </a:r>
          </a:p>
          <a:p>
            <a:r>
              <a:rPr lang="en-US" sz="2800" dirty="0" smtClean="0">
                <a:latin typeface="Gill Sans MT" panose="020B0502020104020203" pitchFamily="34" charset="0"/>
              </a:rPr>
              <a:t>Key terminology &amp; definitions</a:t>
            </a:r>
          </a:p>
          <a:p>
            <a:r>
              <a:rPr lang="en-US" sz="2800" dirty="0">
                <a:latin typeface="Gill Sans MT" panose="020B0502020104020203" pitchFamily="34" charset="0"/>
              </a:rPr>
              <a:t>A</a:t>
            </a:r>
            <a:r>
              <a:rPr lang="en-US" sz="2800" dirty="0" smtClean="0">
                <a:latin typeface="Gill Sans MT" panose="020B0502020104020203" pitchFamily="34" charset="0"/>
              </a:rPr>
              <a:t>dverse effects of TES</a:t>
            </a:r>
          </a:p>
          <a:p>
            <a:r>
              <a:rPr lang="en-US" sz="2800" dirty="0" smtClean="0">
                <a:latin typeface="Gill Sans MT" panose="020B0502020104020203" pitchFamily="34" charset="0"/>
              </a:rPr>
              <a:t>Monitoring adverse effects after TES</a:t>
            </a:r>
          </a:p>
          <a:p>
            <a:r>
              <a:rPr lang="en-US" sz="2800" dirty="0">
                <a:latin typeface="Gill Sans MT" panose="020B0502020104020203" pitchFamily="34" charset="0"/>
              </a:rPr>
              <a:t>Contraindications </a:t>
            </a:r>
            <a:r>
              <a:rPr lang="en-US" sz="2800" dirty="0" smtClean="0">
                <a:latin typeface="Gill Sans MT" panose="020B0502020104020203" pitchFamily="34" charset="0"/>
              </a:rPr>
              <a:t>for TES</a:t>
            </a:r>
          </a:p>
          <a:p>
            <a:r>
              <a:rPr lang="en-US" sz="2800" dirty="0" smtClean="0">
                <a:latin typeface="Gill Sans MT" panose="020B0502020104020203" pitchFamily="34" charset="0"/>
              </a:rPr>
              <a:t>Recommendations &amp; conclusions</a:t>
            </a:r>
            <a:endParaRPr lang="en-US" sz="2800" dirty="0">
              <a:latin typeface="Gill Sans MT" panose="020B0502020104020203" pitchFamily="34" charset="0"/>
            </a:endParaRPr>
          </a:p>
          <a:p>
            <a:endParaRPr lang="en-US" sz="2800" dirty="0" smtClean="0">
              <a:latin typeface="Gill Sans MT" panose="020B0502020104020203" pitchFamily="34" charset="0"/>
            </a:endParaRPr>
          </a:p>
          <a:p>
            <a:endParaRPr lang="en-US" sz="2800" dirty="0" smtClean="0">
              <a:latin typeface="Gill Sans MT" panose="020B0502020104020203" pitchFamily="34" charset="0"/>
            </a:endParaRPr>
          </a:p>
          <a:p>
            <a:pPr lvl="1"/>
            <a:endParaRPr lang="en-US" sz="2400" dirty="0">
              <a:latin typeface="Gill Sans MT" panose="020B0502020104020203" pitchFamily="34" charset="0"/>
            </a:endParaRPr>
          </a:p>
        </p:txBody>
      </p:sp>
    </p:spTree>
    <p:extLst>
      <p:ext uri="{BB962C8B-B14F-4D97-AF65-F5344CB8AC3E}">
        <p14:creationId xmlns:p14="http://schemas.microsoft.com/office/powerpoint/2010/main" val="3911874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Serious Adverse Effects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US" sz="2400" dirty="0" smtClean="0">
                <a:latin typeface="Gill Sans MT" panose="020B0502020104020203" pitchFamily="34" charset="0"/>
              </a:rPr>
              <a:t>Neuronal Damage / Lesions</a:t>
            </a:r>
          </a:p>
          <a:p>
            <a:r>
              <a:rPr lang="en-US" sz="2400" dirty="0" smtClean="0">
                <a:latin typeface="Gill Sans MT" panose="020B0502020104020203" pitchFamily="34" charset="0"/>
              </a:rPr>
              <a:t>Animal study </a:t>
            </a:r>
            <a:r>
              <a:rPr lang="en-US" sz="2400" dirty="0">
                <a:latin typeface="Gill Sans MT" panose="020B0502020104020203" pitchFamily="34" charset="0"/>
              </a:rPr>
              <a:t>by </a:t>
            </a:r>
            <a:r>
              <a:rPr lang="en-US" sz="2400" dirty="0" err="1" smtClean="0">
                <a:latin typeface="Gill Sans MT" panose="020B0502020104020203" pitchFamily="34" charset="0"/>
              </a:rPr>
              <a:t>Liebetanz</a:t>
            </a:r>
            <a:r>
              <a:rPr lang="en-US" sz="2400" dirty="0" smtClean="0">
                <a:latin typeface="Gill Sans MT" panose="020B0502020104020203" pitchFamily="34" charset="0"/>
              </a:rPr>
              <a:t> et al (2009)</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775" y="4258235"/>
            <a:ext cx="336232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018" y="1219200"/>
            <a:ext cx="2187082" cy="2884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895600"/>
            <a:ext cx="5078720" cy="3053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122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DIY TDCS</a:t>
            </a:r>
            <a:endParaRPr lang="en-US" dirty="0">
              <a:latin typeface="Gill Sans MT" panose="020B0502020104020203" pitchFamily="34" charset="0"/>
            </a:endParaRPr>
          </a:p>
        </p:txBody>
      </p:sp>
      <p:pic>
        <p:nvPicPr>
          <p:cNvPr id="4098" name="Picture 2" descr="Image result for tdcs skin le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97" y="1846658"/>
            <a:ext cx="2628900" cy="35052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33800" y="1752600"/>
            <a:ext cx="4572000" cy="3693319"/>
          </a:xfrm>
          <a:prstGeom prst="rect">
            <a:avLst/>
          </a:prstGeom>
          <a:noFill/>
        </p:spPr>
        <p:txBody>
          <a:bodyPr wrap="square" rtlCol="0">
            <a:spAutoFit/>
          </a:bodyPr>
          <a:lstStyle/>
          <a:p>
            <a:r>
              <a:rPr lang="en-US" dirty="0" err="1" smtClean="0">
                <a:latin typeface="Gill Sans MT" panose="020B0502020104020203" pitchFamily="34" charset="0"/>
              </a:rPr>
              <a:t>Bikson</a:t>
            </a:r>
            <a:r>
              <a:rPr lang="en-US" dirty="0" smtClean="0">
                <a:latin typeface="Gill Sans MT" panose="020B0502020104020203" pitchFamily="34" charset="0"/>
              </a:rPr>
              <a:t> et al (2013) quote on DIY:</a:t>
            </a:r>
          </a:p>
          <a:p>
            <a:endParaRPr lang="en-US" dirty="0">
              <a:latin typeface="Gill Sans MT" panose="020B0502020104020203" pitchFamily="34" charset="0"/>
            </a:endParaRPr>
          </a:p>
          <a:p>
            <a:r>
              <a:rPr lang="en-US" dirty="0" smtClean="0">
                <a:latin typeface="Gill Sans MT" panose="020B0502020104020203" pitchFamily="34" charset="0"/>
              </a:rPr>
              <a:t>“Controlled investigation of tDCS for treating neuropsychiatric disorders or for neurorehabilitation should not be confused with improvised devices...</a:t>
            </a:r>
          </a:p>
          <a:p>
            <a:endParaRPr lang="en-US" dirty="0">
              <a:latin typeface="Gill Sans MT" panose="020B0502020104020203" pitchFamily="34" charset="0"/>
            </a:endParaRPr>
          </a:p>
          <a:p>
            <a:r>
              <a:rPr lang="en-US" dirty="0" smtClean="0">
                <a:latin typeface="Gill Sans MT" panose="020B0502020104020203" pitchFamily="34" charset="0"/>
              </a:rPr>
              <a:t>Experimentation outside established and tested norms may put subjects at risk…</a:t>
            </a:r>
          </a:p>
          <a:p>
            <a:endParaRPr lang="en-US" dirty="0">
              <a:latin typeface="Gill Sans MT" panose="020B0502020104020203" pitchFamily="34" charset="0"/>
            </a:endParaRPr>
          </a:p>
          <a:p>
            <a:r>
              <a:rPr lang="en-US" dirty="0" smtClean="0">
                <a:latin typeface="Gill Sans MT" panose="020B0502020104020203" pitchFamily="34" charset="0"/>
              </a:rPr>
              <a:t>Meddling with the tDCS dose is potentially as dangerous as tampering with a drug’s chemical composition.”</a:t>
            </a:r>
          </a:p>
        </p:txBody>
      </p:sp>
    </p:spTree>
    <p:extLst>
      <p:ext uri="{BB962C8B-B14F-4D97-AF65-F5344CB8AC3E}">
        <p14:creationId xmlns:p14="http://schemas.microsoft.com/office/powerpoint/2010/main" val="363885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Special Populations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pPr>
              <a:spcBef>
                <a:spcPts val="0"/>
              </a:spcBef>
              <a:defRPr/>
            </a:pPr>
            <a:r>
              <a:rPr lang="en-US" sz="2400" dirty="0" smtClean="0">
                <a:latin typeface="Gill Sans MT" panose="020B0502020104020203" pitchFamily="34" charset="0"/>
              </a:rPr>
              <a:t>Children</a:t>
            </a:r>
            <a:endParaRPr lang="en-US" sz="2800" dirty="0" smtClean="0">
              <a:latin typeface="Gill Sans MT" panose="020B0502020104020203" pitchFamily="34" charset="0"/>
            </a:endParaRPr>
          </a:p>
          <a:p>
            <a:pPr lvl="1">
              <a:spcBef>
                <a:spcPts val="0"/>
              </a:spcBef>
              <a:defRPr/>
            </a:pPr>
            <a:r>
              <a:rPr lang="en-US" sz="1600" dirty="0" smtClean="0">
                <a:latin typeface="Gill Sans MT" panose="020B0502020104020203" pitchFamily="34" charset="0"/>
              </a:rPr>
              <a:t>See section in </a:t>
            </a:r>
            <a:r>
              <a:rPr lang="en-US" sz="1600" dirty="0" err="1" smtClean="0">
                <a:latin typeface="Gill Sans MT" panose="020B0502020104020203" pitchFamily="34" charset="0"/>
              </a:rPr>
              <a:t>Bikson</a:t>
            </a:r>
            <a:r>
              <a:rPr lang="en-US" sz="1600" dirty="0" smtClean="0">
                <a:latin typeface="Gill Sans MT" panose="020B0502020104020203" pitchFamily="34" charset="0"/>
              </a:rPr>
              <a:t> et al (2016) </a:t>
            </a:r>
            <a:r>
              <a:rPr lang="en-US" sz="1600" i="1" dirty="0" smtClean="0">
                <a:latin typeface="Gill Sans MT" panose="020B0502020104020203" pitchFamily="34" charset="0"/>
              </a:rPr>
              <a:t>Brain Stimulation</a:t>
            </a:r>
            <a:r>
              <a:rPr lang="en-US" sz="1600" dirty="0" smtClean="0">
                <a:latin typeface="Gill Sans MT" panose="020B0502020104020203" pitchFamily="34" charset="0"/>
              </a:rPr>
              <a:t> review</a:t>
            </a:r>
            <a:endParaRPr lang="en-US" sz="1600" dirty="0">
              <a:latin typeface="Gill Sans MT" panose="020B0502020104020203" pitchFamily="34" charset="0"/>
            </a:endParaRPr>
          </a:p>
          <a:p>
            <a:pPr lvl="1">
              <a:spcBef>
                <a:spcPts val="0"/>
              </a:spcBef>
              <a:defRPr/>
            </a:pPr>
            <a:r>
              <a:rPr lang="en-US" sz="1600" dirty="0" smtClean="0">
                <a:latin typeface="Gill Sans MT" panose="020B0502020104020203" pitchFamily="34" charset="0"/>
              </a:rPr>
              <a:t>See section in </a:t>
            </a:r>
            <a:r>
              <a:rPr lang="en-US" sz="1600" dirty="0" err="1" smtClean="0">
                <a:latin typeface="Gill Sans MT" panose="020B0502020104020203" pitchFamily="34" charset="0"/>
              </a:rPr>
              <a:t>Antal</a:t>
            </a:r>
            <a:r>
              <a:rPr lang="en-US" sz="1600" dirty="0" smtClean="0">
                <a:latin typeface="Gill Sans MT" panose="020B0502020104020203" pitchFamily="34" charset="0"/>
              </a:rPr>
              <a:t> et al. (2017) </a:t>
            </a:r>
            <a:r>
              <a:rPr lang="en-US" sz="1600" i="1" dirty="0" smtClean="0">
                <a:latin typeface="Gill Sans MT" panose="020B0502020104020203" pitchFamily="34" charset="0"/>
              </a:rPr>
              <a:t>Clinical Neurophysiology </a:t>
            </a:r>
            <a:r>
              <a:rPr lang="en-US" sz="1600" dirty="0" smtClean="0">
                <a:latin typeface="Gill Sans MT" panose="020B0502020104020203" pitchFamily="34" charset="0"/>
              </a:rPr>
              <a:t>consensus paper</a:t>
            </a:r>
          </a:p>
          <a:p>
            <a:pPr lvl="1">
              <a:spcBef>
                <a:spcPts val="0"/>
              </a:spcBef>
              <a:defRPr/>
            </a:pPr>
            <a:endParaRPr lang="en-US" sz="1600" dirty="0">
              <a:latin typeface="Gill Sans MT" panose="020B0502020104020203" pitchFamily="34" charset="0"/>
            </a:endParaRPr>
          </a:p>
          <a:p>
            <a:pPr lvl="1">
              <a:spcBef>
                <a:spcPts val="0"/>
              </a:spcBef>
              <a:defRPr/>
            </a:pPr>
            <a:r>
              <a:rPr lang="en-US" sz="1600" dirty="0" smtClean="0"/>
              <a:t>“In </a:t>
            </a:r>
            <a:r>
              <a:rPr lang="en-US" sz="1600" dirty="0"/>
              <a:t>trials involving children, at least 2800 sessions have been applied across nearly 500 subjects. No serious adverse effects have been reported. tDCS has been investigated in children with a variety of diagnoses including cerebral palsy, stroke, encephalitis, epilepsy, schizophrenia and attention-deficit hyperactivity </a:t>
            </a:r>
            <a:r>
              <a:rPr lang="en-US" sz="1600" dirty="0" smtClean="0"/>
              <a:t>disorder.” </a:t>
            </a:r>
            <a:r>
              <a:rPr lang="en-US" sz="1600" dirty="0" err="1" smtClean="0"/>
              <a:t>Bikson</a:t>
            </a:r>
            <a:r>
              <a:rPr lang="en-US" sz="1600" dirty="0" smtClean="0"/>
              <a:t> 2016</a:t>
            </a:r>
          </a:p>
          <a:p>
            <a:pPr lvl="1">
              <a:spcBef>
                <a:spcPts val="0"/>
              </a:spcBef>
              <a:defRPr/>
            </a:pPr>
            <a:endParaRPr lang="en-US" sz="1600" dirty="0">
              <a:latin typeface="Gill Sans MT" panose="020B0502020104020203" pitchFamily="34" charset="0"/>
            </a:endParaRPr>
          </a:p>
          <a:p>
            <a:pPr lvl="1">
              <a:spcBef>
                <a:spcPts val="0"/>
              </a:spcBef>
              <a:defRPr/>
            </a:pPr>
            <a:r>
              <a:rPr lang="en-US" sz="1600" dirty="0" smtClean="0">
                <a:latin typeface="Gill Sans MT" panose="020B0502020104020203" pitchFamily="34" charset="0"/>
              </a:rPr>
              <a:t>Possible increased brain current density at same voltage (smaller average head size)</a:t>
            </a:r>
          </a:p>
          <a:p>
            <a:pPr lvl="1">
              <a:spcBef>
                <a:spcPts val="0"/>
              </a:spcBef>
              <a:defRPr/>
            </a:pPr>
            <a:endParaRPr lang="en-US" sz="1600" dirty="0">
              <a:latin typeface="Gill Sans MT" panose="020B0502020104020203" pitchFamily="34" charset="0"/>
            </a:endParaRPr>
          </a:p>
          <a:p>
            <a:pPr lvl="1">
              <a:spcBef>
                <a:spcPts val="0"/>
              </a:spcBef>
              <a:defRPr/>
            </a:pPr>
            <a:r>
              <a:rPr lang="en-US" sz="1600" dirty="0" smtClean="0"/>
              <a:t>“Combining </a:t>
            </a:r>
            <a:r>
              <a:rPr lang="en-US" sz="1600" dirty="0"/>
              <a:t>this emerging pediatric evidence with the larger animal and adult experience suggests tDCS within the same ranges of dosing and duration can be considered minimal risk, based on current evidence, in school-aged children</a:t>
            </a:r>
            <a:r>
              <a:rPr lang="en-US" sz="1600" dirty="0" smtClean="0"/>
              <a:t>.”</a:t>
            </a:r>
            <a:r>
              <a:rPr lang="en-US" sz="1600" dirty="0">
                <a:latin typeface="Gill Sans MT" panose="020B0502020104020203" pitchFamily="34" charset="0"/>
              </a:rPr>
              <a:t> </a:t>
            </a:r>
            <a:r>
              <a:rPr lang="en-US" sz="1600" dirty="0" err="1" smtClean="0">
                <a:latin typeface="Gill Sans MT" panose="020B0502020104020203" pitchFamily="34" charset="0"/>
              </a:rPr>
              <a:t>Bikson</a:t>
            </a:r>
            <a:r>
              <a:rPr lang="en-US" sz="1600" dirty="0" smtClean="0">
                <a:latin typeface="Gill Sans MT" panose="020B0502020104020203" pitchFamily="34" charset="0"/>
              </a:rPr>
              <a:t> 2016</a:t>
            </a:r>
            <a:endParaRPr lang="en-US" sz="1600" dirty="0" smtClean="0"/>
          </a:p>
        </p:txBody>
      </p:sp>
    </p:spTree>
    <p:extLst>
      <p:ext uri="{BB962C8B-B14F-4D97-AF65-F5344CB8AC3E}">
        <p14:creationId xmlns:p14="http://schemas.microsoft.com/office/powerpoint/2010/main" val="709950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Special Populations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pPr>
              <a:spcBef>
                <a:spcPts val="0"/>
              </a:spcBef>
              <a:defRPr/>
            </a:pPr>
            <a:r>
              <a:rPr lang="en-US" sz="2400" dirty="0" smtClean="0">
                <a:latin typeface="Gill Sans MT" panose="020B0502020104020203" pitchFamily="34" charset="0"/>
              </a:rPr>
              <a:t>Aging</a:t>
            </a:r>
            <a:endParaRPr lang="en-US" sz="2800" dirty="0" smtClean="0">
              <a:latin typeface="Gill Sans MT" panose="020B0502020104020203" pitchFamily="34" charset="0"/>
            </a:endParaRPr>
          </a:p>
          <a:p>
            <a:pPr lvl="1">
              <a:spcBef>
                <a:spcPts val="0"/>
              </a:spcBef>
              <a:defRPr/>
            </a:pPr>
            <a:r>
              <a:rPr lang="en-US" sz="1600" dirty="0" smtClean="0">
                <a:latin typeface="Gill Sans MT" panose="020B0502020104020203" pitchFamily="34" charset="0"/>
              </a:rPr>
              <a:t>See section in </a:t>
            </a:r>
            <a:r>
              <a:rPr lang="en-US" sz="1600" dirty="0" err="1" smtClean="0">
                <a:latin typeface="Gill Sans MT" panose="020B0502020104020203" pitchFamily="34" charset="0"/>
              </a:rPr>
              <a:t>Bikson</a:t>
            </a:r>
            <a:r>
              <a:rPr lang="en-US" sz="1600" dirty="0" smtClean="0">
                <a:latin typeface="Gill Sans MT" panose="020B0502020104020203" pitchFamily="34" charset="0"/>
              </a:rPr>
              <a:t> et al (2016) </a:t>
            </a:r>
            <a:r>
              <a:rPr lang="en-US" sz="1600" i="1" dirty="0" smtClean="0">
                <a:latin typeface="Gill Sans MT" panose="020B0502020104020203" pitchFamily="34" charset="0"/>
              </a:rPr>
              <a:t>Brain Stimulation</a:t>
            </a:r>
            <a:r>
              <a:rPr lang="en-US" sz="1600" dirty="0" smtClean="0">
                <a:latin typeface="Gill Sans MT" panose="020B0502020104020203" pitchFamily="34" charset="0"/>
              </a:rPr>
              <a:t> review</a:t>
            </a:r>
          </a:p>
          <a:p>
            <a:pPr lvl="1">
              <a:spcBef>
                <a:spcPts val="0"/>
              </a:spcBef>
              <a:defRPr/>
            </a:pPr>
            <a:endParaRPr lang="en-US" sz="1600" dirty="0">
              <a:latin typeface="Gill Sans MT" panose="020B0502020104020203" pitchFamily="34" charset="0"/>
            </a:endParaRPr>
          </a:p>
          <a:p>
            <a:pPr>
              <a:spcBef>
                <a:spcPts val="0"/>
              </a:spcBef>
              <a:defRPr/>
            </a:pPr>
            <a:r>
              <a:rPr lang="en-US" sz="2000" dirty="0" smtClean="0">
                <a:latin typeface="Gill Sans MT" panose="020B0502020104020203" pitchFamily="34" charset="0"/>
              </a:rPr>
              <a:t>Mood Disorder</a:t>
            </a:r>
          </a:p>
          <a:p>
            <a:pPr lvl="1">
              <a:spcBef>
                <a:spcPts val="0"/>
              </a:spcBef>
              <a:defRPr/>
            </a:pPr>
            <a:r>
              <a:rPr lang="en-US" sz="1600" dirty="0" smtClean="0">
                <a:latin typeface="Gill Sans MT" panose="020B0502020104020203" pitchFamily="34" charset="0"/>
              </a:rPr>
              <a:t>Induction of (hypo)manic episodes. </a:t>
            </a:r>
          </a:p>
          <a:p>
            <a:pPr lvl="1">
              <a:spcBef>
                <a:spcPts val="0"/>
              </a:spcBef>
              <a:defRPr/>
            </a:pPr>
            <a:r>
              <a:rPr lang="en-US" sz="1600" dirty="0" smtClean="0"/>
              <a:t>There are four stand-alone case reports in literature and some reports in randomized clinical trials of mania or hypomania induction after tDCS treatment.</a:t>
            </a:r>
          </a:p>
          <a:p>
            <a:pPr lvl="1">
              <a:spcBef>
                <a:spcPts val="0"/>
              </a:spcBef>
              <a:defRPr/>
            </a:pPr>
            <a:r>
              <a:rPr lang="en-US" sz="1600" dirty="0" smtClean="0">
                <a:latin typeface="Gill Sans MT" panose="020B0502020104020203" pitchFamily="34" charset="0"/>
              </a:rPr>
              <a:t>Difficult to infer whether tDCS </a:t>
            </a:r>
            <a:r>
              <a:rPr lang="en-US" sz="1600" u="sng" dirty="0" smtClean="0">
                <a:latin typeface="Gill Sans MT" panose="020B0502020104020203" pitchFamily="34" charset="0"/>
              </a:rPr>
              <a:t>caused </a:t>
            </a:r>
            <a:r>
              <a:rPr lang="en-US" sz="1600" dirty="0" smtClean="0">
                <a:latin typeface="Gill Sans MT" panose="020B0502020104020203" pitchFamily="34" charset="0"/>
              </a:rPr>
              <a:t>symptoms or if they were a part of natural history of the disease</a:t>
            </a:r>
          </a:p>
          <a:p>
            <a:pPr lvl="1">
              <a:spcBef>
                <a:spcPts val="0"/>
              </a:spcBef>
              <a:defRPr/>
            </a:pPr>
            <a:endParaRPr lang="en-US" sz="1600" dirty="0">
              <a:latin typeface="Gill Sans MT" panose="020B0502020104020203" pitchFamily="34" charset="0"/>
            </a:endParaRPr>
          </a:p>
          <a:p>
            <a:pPr lvl="1">
              <a:spcBef>
                <a:spcPts val="0"/>
              </a:spcBef>
              <a:defRPr/>
            </a:pPr>
            <a:r>
              <a:rPr lang="en-US" sz="1600" dirty="0" err="1" smtClean="0">
                <a:latin typeface="Gill Sans MT" panose="020B0502020104020203" pitchFamily="34" charset="0"/>
              </a:rPr>
              <a:t>Bikson</a:t>
            </a:r>
            <a:r>
              <a:rPr lang="en-US" sz="1600" dirty="0" smtClean="0">
                <a:latin typeface="Gill Sans MT" panose="020B0502020104020203" pitchFamily="34" charset="0"/>
              </a:rPr>
              <a:t> et al (2016) “</a:t>
            </a:r>
            <a:r>
              <a:rPr lang="en-US" sz="1600" dirty="0" smtClean="0"/>
              <a:t>emphasize </a:t>
            </a:r>
            <a:r>
              <a:rPr lang="en-US" sz="1600" dirty="0"/>
              <a:t>a lack of convincing evidence that tDCS increases risk of manic switch. In trials for depression, greater than 4160 sessions have been applied across more than 430 subjects </a:t>
            </a:r>
            <a:r>
              <a:rPr lang="en-US" sz="1600" dirty="0" smtClean="0"/>
              <a:t>without </a:t>
            </a:r>
            <a:r>
              <a:rPr lang="en-US" sz="1600" dirty="0"/>
              <a:t>a documented Serious Adverse Effect</a:t>
            </a:r>
            <a:r>
              <a:rPr lang="en-US" sz="1600" dirty="0" smtClean="0"/>
              <a:t>.”</a:t>
            </a:r>
            <a:endParaRPr lang="en-US" sz="1600" dirty="0">
              <a:latin typeface="Gill Sans MT" panose="020B0502020104020203" pitchFamily="34" charset="0"/>
            </a:endParaRPr>
          </a:p>
        </p:txBody>
      </p:sp>
    </p:spTree>
    <p:extLst>
      <p:ext uri="{BB962C8B-B14F-4D97-AF65-F5344CB8AC3E}">
        <p14:creationId xmlns:p14="http://schemas.microsoft.com/office/powerpoint/2010/main" val="1300947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Monitoring Adverse Effects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US" sz="2400" dirty="0" smtClean="0">
                <a:latin typeface="Gill Sans MT" panose="020B0502020104020203" pitchFamily="34" charset="0"/>
              </a:rPr>
              <a:t>Consensus group provided a questionnaire for systematically monitoring AEs during stimulation protocols</a:t>
            </a:r>
          </a:p>
          <a:p>
            <a:endParaRPr lang="en-US" sz="2400" dirty="0">
              <a:latin typeface="Gill Sans MT" panose="020B0502020104020203" pitchFamily="34" charset="0"/>
            </a:endParaRPr>
          </a:p>
          <a:p>
            <a:r>
              <a:rPr lang="en-US" sz="2400" dirty="0" smtClean="0">
                <a:latin typeface="Gill Sans MT" panose="020B0502020104020203" pitchFamily="34" charset="0"/>
              </a:rPr>
              <a:t>Available here: </a:t>
            </a:r>
            <a:r>
              <a:rPr lang="en-US" sz="1800" dirty="0" smtClean="0">
                <a:latin typeface="Gill Sans MT" panose="020B0502020104020203" pitchFamily="34" charset="0"/>
              </a:rPr>
              <a:t>http://www.neurologie.uni-goettingen.de/downloads.html</a:t>
            </a:r>
            <a:endParaRPr lang="en-US" sz="2000" dirty="0">
              <a:latin typeface="Gill Sans MT" panose="020B0502020104020203" pitchFamily="34" charset="0"/>
            </a:endParaRPr>
          </a:p>
        </p:txBody>
      </p:sp>
    </p:spTree>
    <p:extLst>
      <p:ext uri="{BB962C8B-B14F-4D97-AF65-F5344CB8AC3E}">
        <p14:creationId xmlns:p14="http://schemas.microsoft.com/office/powerpoint/2010/main" val="3179926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Monitoring Adverse Effects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US" sz="2400" dirty="0" smtClean="0">
                <a:latin typeface="Gill Sans MT" panose="020B0502020104020203" pitchFamily="34" charset="0"/>
              </a:rPr>
              <a:t>Consensus group provides a questionnaire for systematically monitoring AEs during stimulation protocols</a:t>
            </a:r>
          </a:p>
          <a:p>
            <a:endParaRPr lang="en-US" sz="2400" dirty="0">
              <a:latin typeface="Gill Sans MT" panose="020B0502020104020203" pitchFamily="34" charset="0"/>
            </a:endParaRPr>
          </a:p>
          <a:p>
            <a:r>
              <a:rPr lang="en-US" sz="2400" dirty="0" smtClean="0">
                <a:latin typeface="Gill Sans MT" panose="020B0502020104020203" pitchFamily="34" charset="0"/>
              </a:rPr>
              <a:t>Available here: </a:t>
            </a:r>
            <a:r>
              <a:rPr lang="en-US" sz="1800" dirty="0" smtClean="0">
                <a:latin typeface="Gill Sans MT" panose="020B0502020104020203" pitchFamily="34" charset="0"/>
              </a:rPr>
              <a:t>http://www.neurologie.uni-goettingen.de/downloads.html</a:t>
            </a:r>
            <a:endParaRPr lang="en-US" sz="2000" dirty="0">
              <a:latin typeface="Gill Sans MT" panose="020B0502020104020203" pitchFamily="34"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10000"/>
            <a:ext cx="4410075" cy="23734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318" y="3467940"/>
            <a:ext cx="4056960" cy="30575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8752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Contraindications for TES</a:t>
            </a:r>
            <a:endParaRPr lang="en-US" dirty="0">
              <a:latin typeface="Gill Sans MT" panose="020B0502020104020203" pitchFamily="34" charset="0"/>
            </a:endParaRPr>
          </a:p>
        </p:txBody>
      </p:sp>
      <p:sp>
        <p:nvSpPr>
          <p:cNvPr id="3" name="Content Placeholder 2"/>
          <p:cNvSpPr>
            <a:spLocks noGrp="1"/>
          </p:cNvSpPr>
          <p:nvPr>
            <p:ph idx="1"/>
          </p:nvPr>
        </p:nvSpPr>
        <p:spPr>
          <a:xfrm>
            <a:off x="457200" y="1600200"/>
            <a:ext cx="8610600" cy="4525963"/>
          </a:xfrm>
        </p:spPr>
        <p:txBody>
          <a:bodyPr>
            <a:normAutofit fontScale="92500" lnSpcReduction="10000"/>
          </a:bodyPr>
          <a:lstStyle/>
          <a:p>
            <a:r>
              <a:rPr lang="en-US" sz="2400" dirty="0" smtClean="0">
                <a:latin typeface="Gill Sans MT" panose="020B0502020104020203" pitchFamily="34" charset="0"/>
              </a:rPr>
              <a:t>Not all of these are definite rule-outs: </a:t>
            </a:r>
            <a:r>
              <a:rPr lang="en-US" sz="2400" b="1" dirty="0" smtClean="0">
                <a:latin typeface="Gill Sans MT" panose="020B0502020104020203" pitchFamily="34" charset="0"/>
              </a:rPr>
              <a:t>*Do not rely on this list*</a:t>
            </a:r>
          </a:p>
          <a:p>
            <a:pPr lvl="1"/>
            <a:r>
              <a:rPr lang="en-US" sz="2000" dirty="0" smtClean="0">
                <a:latin typeface="Gill Sans MT" panose="020B0502020104020203" pitchFamily="34" charset="0"/>
              </a:rPr>
              <a:t>Do not place electrodes directly above areas of impaired skin</a:t>
            </a:r>
          </a:p>
          <a:p>
            <a:pPr lvl="1"/>
            <a:r>
              <a:rPr lang="en-US" sz="2000" dirty="0" smtClean="0">
                <a:latin typeface="Gill Sans MT" panose="020B0502020104020203" pitchFamily="34" charset="0"/>
              </a:rPr>
              <a:t>No chronic skin diseases</a:t>
            </a:r>
          </a:p>
          <a:p>
            <a:pPr lvl="1"/>
            <a:r>
              <a:rPr lang="en-US" sz="2000" dirty="0" smtClean="0">
                <a:latin typeface="Gill Sans MT" panose="020B0502020104020203" pitchFamily="34" charset="0"/>
              </a:rPr>
              <a:t>No implanted metallic plates or devices, </a:t>
            </a:r>
            <a:r>
              <a:rPr lang="en-US" sz="2000" dirty="0" err="1" smtClean="0">
                <a:latin typeface="Gill Sans MT" panose="020B0502020104020203" pitchFamily="34" charset="0"/>
              </a:rPr>
              <a:t>neurostimulators</a:t>
            </a:r>
            <a:r>
              <a:rPr lang="en-US" sz="2000" dirty="0" smtClean="0">
                <a:latin typeface="Gill Sans MT" panose="020B0502020104020203" pitchFamily="34" charset="0"/>
              </a:rPr>
              <a:t>, pacemakers, pumps, etc. </a:t>
            </a:r>
          </a:p>
          <a:p>
            <a:pPr lvl="1"/>
            <a:r>
              <a:rPr lang="en-US" sz="2000" dirty="0" smtClean="0">
                <a:latin typeface="Gill Sans MT" panose="020B0502020104020203" pitchFamily="34" charset="0"/>
              </a:rPr>
              <a:t>No history of previous neurosurgical procedures, neurologic malformations, or brain </a:t>
            </a:r>
            <a:r>
              <a:rPr lang="en-US" sz="2000" dirty="0" err="1" smtClean="0">
                <a:latin typeface="Gill Sans MT" panose="020B0502020104020203" pitchFamily="34" charset="0"/>
              </a:rPr>
              <a:t>neoplasias</a:t>
            </a:r>
            <a:endParaRPr lang="en-US" sz="2000" dirty="0" smtClean="0">
              <a:latin typeface="Gill Sans MT" panose="020B0502020104020203" pitchFamily="34" charset="0"/>
            </a:endParaRPr>
          </a:p>
          <a:p>
            <a:pPr lvl="1"/>
            <a:r>
              <a:rPr lang="en-US" sz="2000" dirty="0" smtClean="0">
                <a:latin typeface="Gill Sans MT" panose="020B0502020104020203" pitchFamily="34" charset="0"/>
              </a:rPr>
              <a:t>Head trauma / loss of consciousness / skull defects </a:t>
            </a:r>
          </a:p>
          <a:p>
            <a:pPr lvl="1"/>
            <a:r>
              <a:rPr lang="en-US" sz="2000" dirty="0" smtClean="0">
                <a:latin typeface="Gill Sans MT" panose="020B0502020104020203" pitchFamily="34" charset="0"/>
              </a:rPr>
              <a:t>Pregnancy</a:t>
            </a:r>
          </a:p>
          <a:p>
            <a:pPr lvl="1"/>
            <a:r>
              <a:rPr lang="en-US" sz="2000" dirty="0" smtClean="0">
                <a:latin typeface="Gill Sans MT" panose="020B0502020104020203" pitchFamily="34" charset="0"/>
              </a:rPr>
              <a:t>Seizures/epilepsy</a:t>
            </a:r>
          </a:p>
          <a:p>
            <a:pPr lvl="1"/>
            <a:r>
              <a:rPr lang="en-US" sz="2000" dirty="0" smtClean="0">
                <a:latin typeface="Gill Sans MT" panose="020B0502020104020203" pitchFamily="34" charset="0"/>
              </a:rPr>
              <a:t>Fainting spells, syncope</a:t>
            </a:r>
          </a:p>
          <a:p>
            <a:pPr lvl="1"/>
            <a:r>
              <a:rPr lang="en-US" sz="2000" dirty="0" smtClean="0">
                <a:latin typeface="Gill Sans MT" panose="020B0502020104020203" pitchFamily="34" charset="0"/>
              </a:rPr>
              <a:t>Previous adverse reactions / effects to TES or TMS</a:t>
            </a:r>
          </a:p>
          <a:p>
            <a:pPr lvl="1"/>
            <a:r>
              <a:rPr lang="en-US" sz="2000" dirty="0" smtClean="0">
                <a:latin typeface="Gill Sans MT" panose="020B0502020104020203" pitchFamily="34" charset="0"/>
              </a:rPr>
              <a:t>Medications? </a:t>
            </a:r>
          </a:p>
          <a:p>
            <a:pPr lvl="1"/>
            <a:r>
              <a:rPr lang="en-US" sz="2000" dirty="0" smtClean="0">
                <a:latin typeface="Gill Sans MT" panose="020B0502020104020203" pitchFamily="34" charset="0"/>
              </a:rPr>
              <a:t>Caffeine? Alcohol?</a:t>
            </a:r>
            <a:endParaRPr lang="en-US" sz="1600" dirty="0">
              <a:latin typeface="Gill Sans MT" panose="020B0502020104020203" pitchFamily="34" charset="0"/>
            </a:endParaRPr>
          </a:p>
        </p:txBody>
      </p:sp>
    </p:spTree>
    <p:extLst>
      <p:ext uri="{BB962C8B-B14F-4D97-AF65-F5344CB8AC3E}">
        <p14:creationId xmlns:p14="http://schemas.microsoft.com/office/powerpoint/2010/main" val="15632388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Screening Participants</a:t>
            </a:r>
            <a:endParaRPr lang="en-US" dirty="0">
              <a:latin typeface="Gill Sans MT" panose="020B0502020104020203"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2" y="1828800"/>
            <a:ext cx="8895398"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82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Bottom Line</a:t>
            </a:r>
            <a:endParaRPr lang="en-US" dirty="0">
              <a:latin typeface="Gill Sans MT" panose="020B0502020104020203" pitchFamily="34" charset="0"/>
            </a:endParaRPr>
          </a:p>
        </p:txBody>
      </p:sp>
      <p:sp>
        <p:nvSpPr>
          <p:cNvPr id="3" name="Content Placeholder 2"/>
          <p:cNvSpPr>
            <a:spLocks noGrp="1"/>
          </p:cNvSpPr>
          <p:nvPr>
            <p:ph idx="1"/>
          </p:nvPr>
        </p:nvSpPr>
        <p:spPr>
          <a:xfrm>
            <a:off x="457200" y="1600200"/>
            <a:ext cx="8610600" cy="4525963"/>
          </a:xfrm>
        </p:spPr>
        <p:txBody>
          <a:bodyPr>
            <a:normAutofit/>
          </a:bodyPr>
          <a:lstStyle/>
          <a:p>
            <a:r>
              <a:rPr lang="en-US" sz="2400" dirty="0" smtClean="0">
                <a:latin typeface="Gill Sans MT" panose="020B0502020104020203" pitchFamily="34" charset="0"/>
              </a:rPr>
              <a:t>Always screen carefully</a:t>
            </a:r>
          </a:p>
          <a:p>
            <a:r>
              <a:rPr lang="en-US" sz="2400" dirty="0" smtClean="0">
                <a:latin typeface="Gill Sans MT" panose="020B0502020104020203" pitchFamily="34" charset="0"/>
              </a:rPr>
              <a:t>Always inspect the equipment prior to each use</a:t>
            </a:r>
          </a:p>
          <a:p>
            <a:pPr lvl="1"/>
            <a:r>
              <a:rPr lang="en-US" sz="2000" dirty="0" smtClean="0">
                <a:latin typeface="Gill Sans MT" panose="020B0502020104020203" pitchFamily="34" charset="0"/>
              </a:rPr>
              <a:t>Old/dried sponges, broken electrodes, frayed wires, rusting, device charged, appropriate blinding in place, etc. </a:t>
            </a:r>
          </a:p>
          <a:p>
            <a:r>
              <a:rPr lang="en-US" sz="2400" dirty="0" smtClean="0">
                <a:latin typeface="Gill Sans MT" panose="020B0502020104020203" pitchFamily="34" charset="0"/>
              </a:rPr>
              <a:t>Always monitor for AEs during experiment and also consider contacting for follow-up monitoring</a:t>
            </a:r>
          </a:p>
          <a:p>
            <a:r>
              <a:rPr lang="en-US" sz="2400" dirty="0" smtClean="0">
                <a:latin typeface="Gill Sans MT" panose="020B0502020104020203" pitchFamily="34" charset="0"/>
              </a:rPr>
              <a:t>Always document and report any AEs</a:t>
            </a:r>
          </a:p>
          <a:p>
            <a:r>
              <a:rPr lang="en-US" sz="2400" dirty="0" smtClean="0">
                <a:latin typeface="Gill Sans MT" panose="020B0502020104020203" pitchFamily="34" charset="0"/>
              </a:rPr>
              <a:t>Always operate within standard protocols and procedures</a:t>
            </a:r>
          </a:p>
          <a:p>
            <a:r>
              <a:rPr lang="en-US" sz="2400" dirty="0" smtClean="0">
                <a:latin typeface="Gill Sans MT" panose="020B0502020104020203" pitchFamily="34" charset="0"/>
              </a:rPr>
              <a:t>Have emergency procedures in place</a:t>
            </a:r>
          </a:p>
          <a:p>
            <a:r>
              <a:rPr lang="en-US" sz="2400" dirty="0" smtClean="0">
                <a:latin typeface="Gill Sans MT" panose="020B0502020104020203" pitchFamily="34" charset="0"/>
              </a:rPr>
              <a:t>Training is key!</a:t>
            </a:r>
            <a:endParaRPr lang="en-US" sz="1600" dirty="0">
              <a:latin typeface="Gill Sans MT" panose="020B0502020104020203" pitchFamily="34" charset="0"/>
            </a:endParaRPr>
          </a:p>
        </p:txBody>
      </p:sp>
    </p:spTree>
    <p:extLst>
      <p:ext uri="{BB962C8B-B14F-4D97-AF65-F5344CB8AC3E}">
        <p14:creationId xmlns:p14="http://schemas.microsoft.com/office/powerpoint/2010/main" val="13729744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ill Sans MT" panose="020B0502020104020203" pitchFamily="34" charset="0"/>
              </a:rPr>
              <a:t>Comment on Standardizing Protocols</a:t>
            </a:r>
            <a:endParaRPr lang="en-US" dirty="0">
              <a:latin typeface="Gill Sans MT" panose="020B0502020104020203" pitchFamily="34" charset="0"/>
            </a:endParaRPr>
          </a:p>
        </p:txBody>
      </p:sp>
      <p:sp>
        <p:nvSpPr>
          <p:cNvPr id="3" name="Content Placeholder 2"/>
          <p:cNvSpPr>
            <a:spLocks noGrp="1"/>
          </p:cNvSpPr>
          <p:nvPr>
            <p:ph idx="1"/>
          </p:nvPr>
        </p:nvSpPr>
        <p:spPr>
          <a:xfrm>
            <a:off x="457200" y="1600200"/>
            <a:ext cx="8610600" cy="4525963"/>
          </a:xfrm>
        </p:spPr>
        <p:txBody>
          <a:bodyPr>
            <a:normAutofit/>
          </a:bodyPr>
          <a:lstStyle/>
          <a:p>
            <a:r>
              <a:rPr lang="en-US" sz="2400" dirty="0" smtClean="0">
                <a:latin typeface="Gill Sans MT" panose="020B0502020104020203" pitchFamily="34" charset="0"/>
              </a:rPr>
              <a:t>Standard system for multidimensional parameter space for the experiment. Clearly defined protocols with electrode type, positions, current type, intensity, duration, sequencing, spacing, etc. </a:t>
            </a:r>
          </a:p>
          <a:p>
            <a:endParaRPr lang="en-US" sz="2400" dirty="0">
              <a:latin typeface="Gill Sans MT" panose="020B0502020104020203" pitchFamily="34" charset="0"/>
            </a:endParaRPr>
          </a:p>
          <a:p>
            <a:r>
              <a:rPr lang="en-US" sz="2400" dirty="0" smtClean="0">
                <a:latin typeface="Gill Sans MT" panose="020B0502020104020203" pitchFamily="34" charset="0"/>
              </a:rPr>
              <a:t>Use checklists provided by the Consensus Group </a:t>
            </a:r>
            <a:r>
              <a:rPr lang="en-US" sz="1800" dirty="0" smtClean="0">
                <a:latin typeface="Gill Sans MT" panose="020B0502020104020203" pitchFamily="34" charset="0"/>
              </a:rPr>
              <a:t>(</a:t>
            </a:r>
            <a:r>
              <a:rPr lang="en-US" sz="1800" dirty="0" err="1" smtClean="0">
                <a:latin typeface="Gill Sans MT" panose="020B0502020104020203" pitchFamily="34" charset="0"/>
              </a:rPr>
              <a:t>Antal</a:t>
            </a:r>
            <a:r>
              <a:rPr lang="en-US" sz="1800" dirty="0" smtClean="0">
                <a:latin typeface="Gill Sans MT" panose="020B0502020104020203" pitchFamily="34" charset="0"/>
              </a:rPr>
              <a:t> et al. 2017)</a:t>
            </a:r>
            <a:endParaRPr lang="en-US" sz="1600" dirty="0">
              <a:latin typeface="Gill Sans MT" panose="020B0502020104020203" pitchFamily="34" charset="0"/>
            </a:endParaRPr>
          </a:p>
        </p:txBody>
      </p:sp>
    </p:spTree>
    <p:extLst>
      <p:ext uri="{BB962C8B-B14F-4D97-AF65-F5344CB8AC3E}">
        <p14:creationId xmlns:p14="http://schemas.microsoft.com/office/powerpoint/2010/main" val="3979720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Is </a:t>
            </a:r>
            <a:r>
              <a:rPr lang="en-US" smtClean="0">
                <a:latin typeface="Gill Sans MT" panose="020B0502020104020203" pitchFamily="34" charset="0"/>
              </a:rPr>
              <a:t>TES Non-Invasive</a:t>
            </a:r>
            <a:r>
              <a:rPr lang="en-US" dirty="0" smtClean="0">
                <a:latin typeface="Gill Sans MT" panose="020B0502020104020203" pitchFamily="34" charset="0"/>
              </a:rPr>
              <a:t>?</a:t>
            </a:r>
            <a:endParaRPr lang="en-US" dirty="0">
              <a:latin typeface="Gill Sans MT" panose="020B050202010402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8915400" cy="2264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797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38" y="238126"/>
            <a:ext cx="8830062" cy="547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2766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624188" cy="550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6485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717727" cy="568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7343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ill Sans MT" panose="020B0502020104020203" pitchFamily="34" charset="0"/>
              </a:rPr>
              <a:t>Return to the Take Home Message</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latin typeface="Gill Sans MT" panose="020B0502020104020203" pitchFamily="34" charset="0"/>
              </a:rPr>
              <a:t>“Within the standard parameters of use</a:t>
            </a:r>
            <a:r>
              <a:rPr lang="mr-IN" sz="2400" dirty="0" smtClean="0">
                <a:latin typeface="Gill Sans MT" panose="020B0502020104020203" pitchFamily="34" charset="0"/>
              </a:rPr>
              <a:t>…</a:t>
            </a:r>
            <a:r>
              <a:rPr lang="en-US" sz="2400" dirty="0">
                <a:latin typeface="Gill Sans MT" panose="020B0502020104020203" pitchFamily="34" charset="0"/>
              </a:rPr>
              <a:t> </a:t>
            </a:r>
            <a:r>
              <a:rPr lang="en-US" sz="2400" dirty="0" smtClean="0">
                <a:latin typeface="Gill Sans MT" panose="020B0502020104020203" pitchFamily="34" charset="0"/>
              </a:rPr>
              <a:t>the evidence indicates that tDCS is </a:t>
            </a:r>
            <a:r>
              <a:rPr lang="en-US" sz="2400" b="1" u="sng" dirty="0" smtClean="0">
                <a:latin typeface="Gill Sans MT" panose="020B0502020104020203" pitchFamily="34" charset="0"/>
              </a:rPr>
              <a:t>a well-tolerated technique</a:t>
            </a:r>
            <a:r>
              <a:rPr lang="en-US" sz="2400" dirty="0" smtClean="0">
                <a:latin typeface="Gill Sans MT" panose="020B0502020104020203" pitchFamily="34" charset="0"/>
              </a:rPr>
              <a:t>, with few, mild side effects”</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latin typeface="Gill Sans MT" panose="020B05020201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latin typeface="Gill Sans MT" panose="020B0502020104020203" pitchFamily="34" charset="0"/>
              </a:rPr>
              <a:t>“</a:t>
            </a:r>
            <a:r>
              <a:rPr lang="en-US" sz="2400" b="1" u="sng" dirty="0" smtClean="0">
                <a:latin typeface="Gill Sans MT" panose="020B0502020104020203" pitchFamily="34" charset="0"/>
              </a:rPr>
              <a:t>Although tDCS is considered to be ‘safe’, </a:t>
            </a:r>
            <a:r>
              <a:rPr lang="en-US" sz="2400" dirty="0" smtClean="0">
                <a:latin typeface="Gill Sans MT" panose="020B0502020104020203" pitchFamily="34" charset="0"/>
              </a:rPr>
              <a:t>as the tDCS device is limited to delivering a low-dose current which has effects on cortical excitability, and no major or serious adverse effects have been reported, </a:t>
            </a:r>
            <a:r>
              <a:rPr lang="en-US" sz="2400" b="1" u="sng" dirty="0" smtClean="0">
                <a:latin typeface="Gill Sans MT" panose="020B0502020104020203" pitchFamily="34" charset="0"/>
              </a:rPr>
              <a:t>such findings do not imply that tDCS is ‘universally safe’</a:t>
            </a:r>
            <a:r>
              <a:rPr lang="en-US" sz="2400" dirty="0" smtClean="0">
                <a:latin typeface="Gill Sans MT" panose="020B0502020104020203" pitchFamily="34" charset="0"/>
              </a:rPr>
              <a:t> and should therefore be used without limits or controls”</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latin typeface="Gill Sans MT" panose="020B05020201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latin typeface="Gill Sans MT" panose="020B0502020104020203" pitchFamily="34" charset="0"/>
              </a:rPr>
              <a:t>				</a:t>
            </a:r>
            <a:r>
              <a:rPr lang="en-US" sz="2400" dirty="0" err="1" smtClean="0">
                <a:latin typeface="Gill Sans MT" panose="020B0502020104020203" pitchFamily="34" charset="0"/>
              </a:rPr>
              <a:t>Brunoni</a:t>
            </a:r>
            <a:r>
              <a:rPr lang="en-US" sz="2400" dirty="0" smtClean="0">
                <a:latin typeface="Gill Sans MT" panose="020B0502020104020203" pitchFamily="34" charset="0"/>
              </a:rPr>
              <a:t> et al. Chapter 12. p 348</a:t>
            </a:r>
            <a:endParaRPr lang="en-US" sz="2400" dirty="0">
              <a:latin typeface="Gill Sans MT" panose="020B0502020104020203" pitchFamily="34" charset="0"/>
            </a:endParaRPr>
          </a:p>
        </p:txBody>
      </p:sp>
    </p:spTree>
    <p:extLst>
      <p:ext uri="{BB962C8B-B14F-4D97-AF65-F5344CB8AC3E}">
        <p14:creationId xmlns:p14="http://schemas.microsoft.com/office/powerpoint/2010/main" val="2156034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Consensus Group Paper</a:t>
            </a:r>
            <a:endParaRPr lang="en-US" dirty="0">
              <a:latin typeface="Gill Sans MT" panose="020B0502020104020203"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50514"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88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Current Comprehensive Review</a:t>
            </a:r>
            <a:endParaRPr lang="en-US" dirty="0">
              <a:latin typeface="Gill Sans MT" panose="020B0502020104020203"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524000"/>
            <a:ext cx="842010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0396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Key Terminology &amp; Definitions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endParaRPr lang="en-US" sz="2000" dirty="0" smtClean="0">
              <a:latin typeface="Gill Sans MT" panose="020B0502020104020203" pitchFamily="34" charset="0"/>
            </a:endParaRPr>
          </a:p>
        </p:txBody>
      </p:sp>
    </p:spTree>
    <p:extLst>
      <p:ext uri="{BB962C8B-B14F-4D97-AF65-F5344CB8AC3E}">
        <p14:creationId xmlns:p14="http://schemas.microsoft.com/office/powerpoint/2010/main" val="486125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Key Terminology &amp; Definitions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US" sz="2800" dirty="0">
                <a:latin typeface="Gill Sans MT" panose="020B0502020104020203" pitchFamily="34" charset="0"/>
              </a:rPr>
              <a:t>Tolerability</a:t>
            </a:r>
          </a:p>
          <a:p>
            <a:pPr lvl="1"/>
            <a:r>
              <a:rPr lang="en-US" sz="2400" dirty="0">
                <a:latin typeface="Gill Sans MT" panose="020B0502020104020203" pitchFamily="34" charset="0"/>
              </a:rPr>
              <a:t>Presence of uncomfortable and unintended effects, which do not induce structural or functional damage</a:t>
            </a:r>
          </a:p>
          <a:p>
            <a:endParaRPr lang="en-US" sz="2800" dirty="0">
              <a:latin typeface="Gill Sans MT" panose="020B0502020104020203" pitchFamily="34" charset="0"/>
            </a:endParaRPr>
          </a:p>
          <a:p>
            <a:r>
              <a:rPr lang="en-US" sz="2800" dirty="0" smtClean="0">
                <a:latin typeface="Gill Sans MT" panose="020B0502020104020203" pitchFamily="34" charset="0"/>
              </a:rPr>
              <a:t>Safety</a:t>
            </a:r>
          </a:p>
          <a:p>
            <a:pPr lvl="1"/>
            <a:r>
              <a:rPr lang="en-US" sz="2400" dirty="0" smtClean="0">
                <a:latin typeface="Gill Sans MT" panose="020B0502020104020203" pitchFamily="34" charset="0"/>
              </a:rPr>
              <a:t>Refers to occurrence of damaging effects</a:t>
            </a:r>
          </a:p>
          <a:p>
            <a:pPr lvl="1"/>
            <a:r>
              <a:rPr lang="en-US" sz="2400" dirty="0" smtClean="0">
                <a:latin typeface="Gill Sans MT" panose="020B0502020104020203" pitchFamily="34" charset="0"/>
              </a:rPr>
              <a:t>Can only be considered in relative terms</a:t>
            </a:r>
          </a:p>
          <a:p>
            <a:pPr lvl="1"/>
            <a:endParaRPr lang="en-US" sz="2400" dirty="0">
              <a:latin typeface="Gill Sans MT" panose="020B0502020104020203" pitchFamily="34" charset="0"/>
            </a:endParaRPr>
          </a:p>
          <a:p>
            <a:pPr marL="914400" lvl="2" indent="0">
              <a:buNone/>
            </a:pPr>
            <a:r>
              <a:rPr lang="en-US" sz="2000" dirty="0">
                <a:latin typeface="Gill Sans MT" panose="020B0502020104020203" pitchFamily="34" charset="0"/>
              </a:rPr>
              <a:t>	</a:t>
            </a:r>
            <a:r>
              <a:rPr lang="en-US" sz="2000" dirty="0" smtClean="0">
                <a:latin typeface="Gill Sans MT" panose="020B0502020104020203" pitchFamily="34" charset="0"/>
              </a:rPr>
              <a:t>	Source: </a:t>
            </a:r>
            <a:r>
              <a:rPr lang="en-US" sz="2000" dirty="0" err="1" smtClean="0">
                <a:latin typeface="Gill Sans MT" panose="020B0502020104020203" pitchFamily="34" charset="0"/>
              </a:rPr>
              <a:t>Brunoni</a:t>
            </a:r>
            <a:r>
              <a:rPr lang="en-US" sz="2000" dirty="0" smtClean="0">
                <a:latin typeface="Gill Sans MT" panose="020B0502020104020203" pitchFamily="34" charset="0"/>
              </a:rPr>
              <a:t> Chapter 12 </a:t>
            </a:r>
            <a:r>
              <a:rPr lang="en-US" sz="2000" i="1" dirty="0" smtClean="0">
                <a:latin typeface="Gill Sans MT" panose="020B0502020104020203" pitchFamily="34" charset="0"/>
              </a:rPr>
              <a:t>Transcranial Direct 		Current Stimulation in Neuropsychiatric Disorders</a:t>
            </a:r>
            <a:endParaRPr lang="en-US" sz="2000" dirty="0" smtClean="0">
              <a:latin typeface="Gill Sans MT" panose="020B0502020104020203" pitchFamily="34" charset="0"/>
            </a:endParaRPr>
          </a:p>
        </p:txBody>
      </p:sp>
    </p:spTree>
    <p:extLst>
      <p:ext uri="{BB962C8B-B14F-4D97-AF65-F5344CB8AC3E}">
        <p14:creationId xmlns:p14="http://schemas.microsoft.com/office/powerpoint/2010/main" val="1747026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Key Terminology &amp; Definitions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fontScale="92500" lnSpcReduction="10000"/>
          </a:bodyPr>
          <a:lstStyle/>
          <a:p>
            <a:r>
              <a:rPr lang="en-US" sz="2800" dirty="0" smtClean="0">
                <a:latin typeface="Gill Sans MT" panose="020B0502020104020203" pitchFamily="34" charset="0"/>
              </a:rPr>
              <a:t>Side Effects vs. Adverse Effects</a:t>
            </a:r>
          </a:p>
          <a:p>
            <a:pPr lvl="1"/>
            <a:r>
              <a:rPr lang="en-US" sz="2400" dirty="0" smtClean="0">
                <a:latin typeface="Gill Sans MT" panose="020B0502020104020203" pitchFamily="34" charset="0"/>
              </a:rPr>
              <a:t>Side effect and adverse effects often used interchangeably, but this is problematic</a:t>
            </a:r>
          </a:p>
          <a:p>
            <a:pPr lvl="1"/>
            <a:endParaRPr lang="en-US" sz="2400" dirty="0" smtClean="0">
              <a:latin typeface="Gill Sans MT" panose="020B0502020104020203" pitchFamily="34" charset="0"/>
            </a:endParaRPr>
          </a:p>
          <a:p>
            <a:pPr lvl="1"/>
            <a:r>
              <a:rPr lang="en-US" sz="2400" dirty="0" smtClean="0">
                <a:latin typeface="Gill Sans MT" panose="020B0502020104020203" pitchFamily="34" charset="0"/>
              </a:rPr>
              <a:t>According to </a:t>
            </a:r>
            <a:r>
              <a:rPr lang="en-US" sz="2400" dirty="0" err="1" smtClean="0">
                <a:latin typeface="Gill Sans MT" panose="020B0502020104020203" pitchFamily="34" charset="0"/>
              </a:rPr>
              <a:t>Antal</a:t>
            </a:r>
            <a:r>
              <a:rPr lang="en-US" sz="2400" dirty="0" smtClean="0">
                <a:latin typeface="Gill Sans MT" panose="020B0502020104020203" pitchFamily="34" charset="0"/>
              </a:rPr>
              <a:t> et al (2017), </a:t>
            </a:r>
            <a:r>
              <a:rPr lang="en-US" sz="2400" b="1" dirty="0" smtClean="0">
                <a:latin typeface="Gill Sans MT" panose="020B0502020104020203" pitchFamily="34" charset="0"/>
              </a:rPr>
              <a:t>Side effects </a:t>
            </a:r>
            <a:r>
              <a:rPr lang="en-US" sz="2400" dirty="0" smtClean="0">
                <a:latin typeface="Gill Sans MT" panose="020B0502020104020203" pitchFamily="34" charset="0"/>
              </a:rPr>
              <a:t>are consequences that are different than the intended effect, and might be </a:t>
            </a:r>
            <a:r>
              <a:rPr lang="en-US" sz="2400" b="1" u="sng" dirty="0" smtClean="0">
                <a:latin typeface="Gill Sans MT" panose="020B0502020104020203" pitchFamily="34" charset="0"/>
              </a:rPr>
              <a:t>good or bad </a:t>
            </a:r>
            <a:r>
              <a:rPr lang="en-US" sz="2400" dirty="0" smtClean="0">
                <a:latin typeface="Gill Sans MT" panose="020B0502020104020203" pitchFamily="34" charset="0"/>
              </a:rPr>
              <a:t>(beneficial or adverse). </a:t>
            </a:r>
          </a:p>
          <a:p>
            <a:pPr lvl="1"/>
            <a:endParaRPr lang="en-US" sz="2400" dirty="0">
              <a:latin typeface="Gill Sans MT" panose="020B0502020104020203" pitchFamily="34" charset="0"/>
            </a:endParaRPr>
          </a:p>
          <a:p>
            <a:pPr lvl="1"/>
            <a:r>
              <a:rPr lang="en-US" sz="2400" dirty="0" smtClean="0">
                <a:latin typeface="Gill Sans MT" panose="020B0502020104020203" pitchFamily="34" charset="0"/>
              </a:rPr>
              <a:t>Side effect example: Improvement in memory by an intervention for depression</a:t>
            </a:r>
          </a:p>
          <a:p>
            <a:pPr lvl="1"/>
            <a:endParaRPr lang="en-US" sz="2400" dirty="0">
              <a:latin typeface="Gill Sans MT" panose="020B0502020104020203" pitchFamily="34" charset="0"/>
            </a:endParaRPr>
          </a:p>
          <a:p>
            <a:pPr lvl="1"/>
            <a:r>
              <a:rPr lang="en-US" sz="2400" dirty="0" smtClean="0">
                <a:latin typeface="Gill Sans MT" panose="020B0502020104020203" pitchFamily="34" charset="0"/>
              </a:rPr>
              <a:t>Adverse events are, by definition, </a:t>
            </a:r>
            <a:r>
              <a:rPr lang="en-US" sz="2400" b="1" u="sng" dirty="0" smtClean="0">
                <a:latin typeface="Gill Sans MT" panose="020B0502020104020203" pitchFamily="34" charset="0"/>
              </a:rPr>
              <a:t>always bad</a:t>
            </a:r>
            <a:r>
              <a:rPr lang="en-US" sz="2400" dirty="0" smtClean="0">
                <a:latin typeface="Gill Sans MT" panose="020B0502020104020203" pitchFamily="34" charset="0"/>
              </a:rPr>
              <a:t>. </a:t>
            </a:r>
            <a:endParaRPr lang="en-US" sz="2800" dirty="0">
              <a:latin typeface="Gill Sans MT" panose="020B0502020104020203" pitchFamily="34" charset="0"/>
            </a:endParaRPr>
          </a:p>
        </p:txBody>
      </p:sp>
    </p:spTree>
    <p:extLst>
      <p:ext uri="{BB962C8B-B14F-4D97-AF65-F5344CB8AC3E}">
        <p14:creationId xmlns:p14="http://schemas.microsoft.com/office/powerpoint/2010/main" val="526803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TotalTime>
  <Words>2235</Words>
  <Application>Microsoft Macintosh PowerPoint</Application>
  <PresentationFormat>On-screen Show (4:3)</PresentationFormat>
  <Paragraphs>240</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Calibri</vt:lpstr>
      <vt:lpstr>Gill Sans MT</vt:lpstr>
      <vt:lpstr>Mangal</vt:lpstr>
      <vt:lpstr>Wingdings</vt:lpstr>
      <vt:lpstr>Arial</vt:lpstr>
      <vt:lpstr>Office Theme</vt:lpstr>
      <vt:lpstr>TES Safety and Tolerability</vt:lpstr>
      <vt:lpstr>Disclaimer</vt:lpstr>
      <vt:lpstr>Topics</vt:lpstr>
      <vt:lpstr>Is TES Non-Invasive?</vt:lpstr>
      <vt:lpstr>Consensus Group Paper</vt:lpstr>
      <vt:lpstr>Current Comprehensive Review</vt:lpstr>
      <vt:lpstr>Key Terminology &amp; Definitions</vt:lpstr>
      <vt:lpstr>Key Terminology &amp; Definitions</vt:lpstr>
      <vt:lpstr>Key Terminology &amp; Definitions</vt:lpstr>
      <vt:lpstr>Key Terminology &amp; Definitions</vt:lpstr>
      <vt:lpstr>Key Terminology &amp; Definitions</vt:lpstr>
      <vt:lpstr>Key Terminology &amp; Definitions</vt:lpstr>
      <vt:lpstr>Key Terminology &amp; Definitions</vt:lpstr>
      <vt:lpstr>Key Terminology &amp; Definitions</vt:lpstr>
      <vt:lpstr>Key Terminology &amp; Definitions</vt:lpstr>
      <vt:lpstr>Key Terminology &amp; Definitions</vt:lpstr>
      <vt:lpstr>Adverse Effects of TES</vt:lpstr>
      <vt:lpstr>Start with the Take Home Message</vt:lpstr>
      <vt:lpstr>Tolerability: Common Adverse Effects</vt:lpstr>
      <vt:lpstr>Tolerability: Common Adverse Effects</vt:lpstr>
      <vt:lpstr>Common Adverse Effects</vt:lpstr>
      <vt:lpstr>Common Adverse Effects</vt:lpstr>
      <vt:lpstr>Common Adverse Effects</vt:lpstr>
      <vt:lpstr>Common Adverse Effects</vt:lpstr>
      <vt:lpstr>Serious Adverse Effects</vt:lpstr>
      <vt:lpstr>Serious Adverse Effects</vt:lpstr>
      <vt:lpstr>Serious Adverse Effects</vt:lpstr>
      <vt:lpstr>Serious Adverse Effects</vt:lpstr>
      <vt:lpstr>Serious Adverse Effects</vt:lpstr>
      <vt:lpstr>Serious Adverse Effects</vt:lpstr>
      <vt:lpstr>DIY TDCS</vt:lpstr>
      <vt:lpstr>Special Populations</vt:lpstr>
      <vt:lpstr>Special Populations</vt:lpstr>
      <vt:lpstr>Monitoring Adverse Effects</vt:lpstr>
      <vt:lpstr>Monitoring Adverse Effects</vt:lpstr>
      <vt:lpstr>Contraindications for TES</vt:lpstr>
      <vt:lpstr>Screening Participants</vt:lpstr>
      <vt:lpstr>Bottom Line</vt:lpstr>
      <vt:lpstr>Comment on Standardizing Protocols</vt:lpstr>
      <vt:lpstr>PowerPoint Presentation</vt:lpstr>
      <vt:lpstr>PowerPoint Presentation</vt:lpstr>
      <vt:lpstr>PowerPoint Presentation</vt:lpstr>
      <vt:lpstr>Return to the Take Home Message</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Principles of Transcranial Electrical Stimulation</dc:title>
  <dc:creator>Michael Amlung</dc:creator>
  <cp:lastModifiedBy>Michael Amlung</cp:lastModifiedBy>
  <cp:revision>42</cp:revision>
  <dcterms:created xsi:type="dcterms:W3CDTF">2017-11-20T14:53:45Z</dcterms:created>
  <dcterms:modified xsi:type="dcterms:W3CDTF">2017-12-08T13:29:50Z</dcterms:modified>
</cp:coreProperties>
</file>